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6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Lst>
  <p:sldSz cx="9144000" cy="5143500" type="screen16x9"/>
  <p:notesSz cx="6858000" cy="9144000"/>
  <p:embeddedFontLst>
    <p:embeddedFont>
      <p:font typeface="Inconsolata" panose="020B0604020202020204" charset="0"/>
      <p:regular r:id="rId69"/>
      <p:bold r:id="rId70"/>
    </p:embeddedFont>
    <p:embeddedFont>
      <p:font typeface="Inconsolata Regular" panose="020B0604020202020204" charset="0"/>
      <p:regular r:id="rId71"/>
      <p:bold r:id="rId72"/>
    </p:embeddedFont>
    <p:embeddedFont>
      <p:font typeface="Roboto" panose="02000000000000000000" pitchFamily="2" charset="0"/>
      <p:regular r:id="rId73"/>
      <p:bold r:id="rId74"/>
      <p:italic r:id="rId75"/>
      <p:boldItalic r:id="rId76"/>
    </p:embeddedFont>
    <p:embeddedFont>
      <p:font typeface="Roboto Light" panose="02000000000000000000" pitchFamily="2" charset="0"/>
      <p:regular r:id="rId77"/>
      <p:bold r:id="rId78"/>
      <p:italic r:id="rId79"/>
      <p:boldItalic r:id="rId80"/>
    </p:embeddedFont>
    <p:embeddedFont>
      <p:font typeface="Roboto Medium" panose="02000000000000000000" pitchFamily="2" charset="0"/>
      <p:regular r:id="rId81"/>
      <p:bold r:id="rId82"/>
      <p:italic r:id="rId83"/>
      <p:boldItalic r:id="rId84"/>
    </p:embeddedFont>
    <p:embeddedFont>
      <p:font typeface="Roboto Mono" panose="020B0604020202020204" charset="0"/>
      <p:regular r:id="rId85"/>
      <p:bold r:id="rId86"/>
      <p:italic r:id="rId87"/>
      <p:boldItalic r:id="rId88"/>
    </p:embeddedFont>
    <p:embeddedFont>
      <p:font typeface="Roboto Thin"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1">
          <p15:clr>
            <a:srgbClr val="9AA0A6"/>
          </p15:clr>
        </p15:guide>
        <p15:guide id="2" pos="897">
          <p15:clr>
            <a:srgbClr val="9AA0A6"/>
          </p15:clr>
        </p15:guide>
        <p15:guide id="3" pos="49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7ABAE0-AAE5-4EBC-9074-886D1A2203B0}">
  <a:tblStyle styleId="{157ABAE0-AAE5-4EBC-9074-886D1A2203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642" y="102"/>
      </p:cViewPr>
      <p:guideLst>
        <p:guide pos="391"/>
        <p:guide pos="897"/>
        <p:guide pos="4957"/>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880133fde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880133fde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80133fde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80133fde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880133fde5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880133fde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880133fde5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880133fde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880133fde5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880133fde5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880134032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7" name="Google Shape;2207;g88013403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shutterstock_1202989075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g87973c3c06_1_2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0" name="Google Shape;2220;g87973c3c06_1_2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shutterstock_431385100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880133fde5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880133fde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diagram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54771e7ed0_0_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54771e7ed0_0_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Recreated diagram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7973c3c06_1_2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7973c3c06_1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87973c3c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87973c3c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973c3c06_1_2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973c3c06_1_2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shutterstock_40670569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6"/>
        <p:cNvGrpSpPr/>
        <p:nvPr/>
      </p:nvGrpSpPr>
      <p:grpSpPr>
        <a:xfrm>
          <a:off x="0" y="0"/>
          <a:ext cx="0" cy="0"/>
          <a:chOff x="0" y="0"/>
          <a:chExt cx="0" cy="0"/>
        </a:xfrm>
      </p:grpSpPr>
      <p:sp>
        <p:nvSpPr>
          <p:cNvPr id="2337" name="Google Shape;2337;g87973c3c06_1_2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8" name="Google Shape;2338;g87973c3c06_1_2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87973c3c06_1_26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87973c3c06_1_2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87fc94f96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87fc94f96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7973c3c06_1_2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87973c3c06_1_2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shutterstock_131019800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Shutterstock ID: 131019800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880134032e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880134032e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Shutterstock_137743325</a:t>
            </a:r>
            <a:endParaRPr/>
          </a:p>
          <a:p>
            <a:pPr marL="0" lvl="0" indent="0" algn="l" rtl="0">
              <a:spcBef>
                <a:spcPts val="0"/>
              </a:spcBef>
              <a:spcAft>
                <a:spcPts val="0"/>
              </a:spcAft>
              <a:buNone/>
            </a:pPr>
            <a:r>
              <a:rPr lang="en"/>
              <a:t>Shutterstock_73951603</a:t>
            </a:r>
            <a:endParaRPr/>
          </a:p>
          <a:p>
            <a:pPr marL="0" lvl="0" indent="0" algn="l" rtl="0">
              <a:spcBef>
                <a:spcPts val="0"/>
              </a:spcBef>
              <a:spcAft>
                <a:spcPts val="0"/>
              </a:spcAft>
              <a:buNone/>
            </a:pPr>
            <a:r>
              <a:rPr lang="en"/>
              <a:t>shutterstock_176992517</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87973c3c06_1_2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87973c3c06_1_2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shutterstock_1530184013</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880134032e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880134032e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880134032e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880134032e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shutterstock_794397190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87973c3c06_1_2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87973c3c06_1_2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87973c3c06_1_10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87973c3c06_1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shutterstock_1156921555</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54771e7ed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54771e7ed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54771e7ed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54771e7ed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87fc94f96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87fc94f96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shutterstock_1508063498</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880134032e_1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880134032e_1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880134032e_1_1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880134032e_1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shutterstock_1711770013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880134032e_1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880134032e_1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2"/>
        <p:cNvGrpSpPr/>
        <p:nvPr/>
      </p:nvGrpSpPr>
      <p:grpSpPr>
        <a:xfrm>
          <a:off x="0" y="0"/>
          <a:ext cx="0" cy="0"/>
          <a:chOff x="0" y="0"/>
          <a:chExt cx="0" cy="0"/>
        </a:xfrm>
      </p:grpSpPr>
      <p:sp>
        <p:nvSpPr>
          <p:cNvPr id="2513" name="Google Shape;2513;g87973c3c06_1_2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4" name="Google Shape;2514;g87973c3c06_1_2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880134032e_1_1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880134032e_1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87973c3c06_1_2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87973c3c06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shutterstock_1401850595</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Google Shape;2543;g89903f3a5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4" name="Google Shape;2544;g89903f3a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shutterstock_1401850595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87973c3c06_1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87973c3c06_1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880134032e_1_1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880134032e_1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87973c3c06_1_2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3" name="Google Shape;2563;g87973c3c06_1_2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shutterstock_589186052</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54771e7ed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3" name="Google Shape;2573;g54771e7ed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8"/>
        <p:cNvGrpSpPr/>
        <p:nvPr/>
      </p:nvGrpSpPr>
      <p:grpSpPr>
        <a:xfrm>
          <a:off x="0" y="0"/>
          <a:ext cx="0" cy="0"/>
          <a:chOff x="0" y="0"/>
          <a:chExt cx="0" cy="0"/>
        </a:xfrm>
      </p:grpSpPr>
      <p:sp>
        <p:nvSpPr>
          <p:cNvPr id="2579" name="Google Shape;2579;g80a8d81ed1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0" name="Google Shape;2580;g80a8d81ed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Google Shape;2586;g54771e7ed0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7" name="Google Shape;2587;g54771e7ed0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54771e7ed0_0_7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6" name="Google Shape;2606;g54771e7ed0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54771e7ed0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54771e7ed0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54771e7ed0_0_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54771e7ed0_0_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54771e7ed0_0_7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54771e7ed0_0_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2"/>
        <p:cNvGrpSpPr/>
        <p:nvPr/>
      </p:nvGrpSpPr>
      <p:grpSpPr>
        <a:xfrm>
          <a:off x="0" y="0"/>
          <a:ext cx="0" cy="0"/>
          <a:chOff x="0" y="0"/>
          <a:chExt cx="0" cy="0"/>
        </a:xfrm>
      </p:grpSpPr>
      <p:sp>
        <p:nvSpPr>
          <p:cNvPr id="2673" name="Google Shape;2673;g54771e7ed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4" name="Google Shape;2674;g54771e7ed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54747e53c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54747e53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9"/>
        <p:cNvGrpSpPr/>
        <p:nvPr/>
      </p:nvGrpSpPr>
      <p:grpSpPr>
        <a:xfrm>
          <a:off x="0" y="0"/>
          <a:ext cx="0" cy="0"/>
          <a:chOff x="0" y="0"/>
          <a:chExt cx="0" cy="0"/>
        </a:xfrm>
      </p:grpSpPr>
      <p:sp>
        <p:nvSpPr>
          <p:cNvPr id="2680" name="Google Shape;2680;g880134032e_1_1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1" name="Google Shape;2681;g880134032e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6"/>
        <p:cNvGrpSpPr/>
        <p:nvPr/>
      </p:nvGrpSpPr>
      <p:grpSpPr>
        <a:xfrm>
          <a:off x="0" y="0"/>
          <a:ext cx="0" cy="0"/>
          <a:chOff x="0" y="0"/>
          <a:chExt cx="0" cy="0"/>
        </a:xfrm>
      </p:grpSpPr>
      <p:sp>
        <p:nvSpPr>
          <p:cNvPr id="2687" name="Google Shape;2687;g54771e7ed0_0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8" name="Google Shape;2688;g54771e7ed0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shutterstock_167974337</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7"/>
        <p:cNvGrpSpPr/>
        <p:nvPr/>
      </p:nvGrpSpPr>
      <p:grpSpPr>
        <a:xfrm>
          <a:off x="0" y="0"/>
          <a:ext cx="0" cy="0"/>
          <a:chOff x="0" y="0"/>
          <a:chExt cx="0" cy="0"/>
        </a:xfrm>
      </p:grpSpPr>
      <p:sp>
        <p:nvSpPr>
          <p:cNvPr id="2698" name="Google Shape;2698;g54771e7ed0_0_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9" name="Google Shape;2699;g54771e7ed0_0_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54771e7ed0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6" name="Google Shape;2706;g54771e7ed0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0"/>
        <p:cNvGrpSpPr/>
        <p:nvPr/>
      </p:nvGrpSpPr>
      <p:grpSpPr>
        <a:xfrm>
          <a:off x="0" y="0"/>
          <a:ext cx="0" cy="0"/>
          <a:chOff x="0" y="0"/>
          <a:chExt cx="0" cy="0"/>
        </a:xfrm>
      </p:grpSpPr>
      <p:sp>
        <p:nvSpPr>
          <p:cNvPr id="2711" name="Google Shape;2711;g54771e7ed0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2" name="Google Shape;2712;g54771e7ed0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g880134032e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9" name="Google Shape;2719;g880134032e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880134032e_1_1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880134032e_1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880134032e_1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880134032e_1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5c828dfa8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0" name="Google Shape;2760;g5c828dfa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2"/>
        <p:cNvGrpSpPr/>
        <p:nvPr/>
      </p:nvGrpSpPr>
      <p:grpSpPr>
        <a:xfrm>
          <a:off x="0" y="0"/>
          <a:ext cx="0" cy="0"/>
          <a:chOff x="0" y="0"/>
          <a:chExt cx="0" cy="0"/>
        </a:xfrm>
      </p:grpSpPr>
      <p:sp>
        <p:nvSpPr>
          <p:cNvPr id="2803" name="Google Shape;2803;g54771e7ed0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4" name="Google Shape;2804;g54771e7ed0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3"/>
        <p:cNvGrpSpPr/>
        <p:nvPr/>
      </p:nvGrpSpPr>
      <p:grpSpPr>
        <a:xfrm>
          <a:off x="0" y="0"/>
          <a:ext cx="0" cy="0"/>
          <a:chOff x="0" y="0"/>
          <a:chExt cx="0" cy="0"/>
        </a:xfrm>
      </p:grpSpPr>
      <p:sp>
        <p:nvSpPr>
          <p:cNvPr id="2074" name="Google Shape;2074;g54771e7e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5" name="Google Shape;2075;g54771e7e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8"/>
        <p:cNvGrpSpPr/>
        <p:nvPr/>
      </p:nvGrpSpPr>
      <p:grpSpPr>
        <a:xfrm>
          <a:off x="0" y="0"/>
          <a:ext cx="0" cy="0"/>
          <a:chOff x="0" y="0"/>
          <a:chExt cx="0" cy="0"/>
        </a:xfrm>
      </p:grpSpPr>
      <p:sp>
        <p:nvSpPr>
          <p:cNvPr id="2809" name="Google Shape;2809;g87fc94f96f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0" name="Google Shape;2810;g87fc94f96f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000" i="1">
              <a:solidFill>
                <a:schemeClr val="dk1"/>
              </a:solidFill>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87973c3c06_1_2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87973c3c06_1_2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shutterstock_45202225</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87973c3c06_1_2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87973c3c06_1_2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1"/>
        <p:cNvGrpSpPr/>
        <p:nvPr/>
      </p:nvGrpSpPr>
      <p:grpSpPr>
        <a:xfrm>
          <a:off x="0" y="0"/>
          <a:ext cx="0" cy="0"/>
          <a:chOff x="0" y="0"/>
          <a:chExt cx="0" cy="0"/>
        </a:xfrm>
      </p:grpSpPr>
      <p:sp>
        <p:nvSpPr>
          <p:cNvPr id="2832" name="Google Shape;2832;g87973c3c06_1_2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3" name="Google Shape;2833;g87973c3c06_1_2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3"/>
        <p:cNvGrpSpPr/>
        <p:nvPr/>
      </p:nvGrpSpPr>
      <p:grpSpPr>
        <a:xfrm>
          <a:off x="0" y="0"/>
          <a:ext cx="0" cy="0"/>
          <a:chOff x="0" y="0"/>
          <a:chExt cx="0" cy="0"/>
        </a:xfrm>
      </p:grpSpPr>
      <p:sp>
        <p:nvSpPr>
          <p:cNvPr id="2854" name="Google Shape;2854;g880134032e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5" name="Google Shape;2855;g880134032e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880134032e_1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880134032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0"/>
        <p:cNvGrpSpPr/>
        <p:nvPr/>
      </p:nvGrpSpPr>
      <p:grpSpPr>
        <a:xfrm>
          <a:off x="0" y="0"/>
          <a:ext cx="0" cy="0"/>
          <a:chOff x="0" y="0"/>
          <a:chExt cx="0" cy="0"/>
        </a:xfrm>
      </p:grpSpPr>
      <p:sp>
        <p:nvSpPr>
          <p:cNvPr id="2081" name="Google Shape;2081;g87973c3c06_1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2" name="Google Shape;2082;g87973c3c06_1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shutterstock_669170791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87973c3c06_1_2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87973c3c06_1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shutterstock_234899767</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5c828dfa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5c828dfa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shutterstock_1508063498</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3"/>
        <p:cNvGrpSpPr/>
        <p:nvPr/>
      </p:nvGrpSpPr>
      <p:grpSpPr>
        <a:xfrm>
          <a:off x="0" y="0"/>
          <a:ext cx="0" cy="0"/>
          <a:chOff x="0" y="0"/>
          <a:chExt cx="0" cy="0"/>
        </a:xfrm>
      </p:grpSpPr>
      <p:pic>
        <p:nvPicPr>
          <p:cNvPr id="2024" name="Google Shape;2024;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5" name="Google Shape;2025;p1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6" name="Google Shape;2026;p10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7" name="Google Shape;2027;p10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7.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5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7.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9.xml"/><Relationship Id="rId1" Type="http://schemas.openxmlformats.org/officeDocument/2006/relationships/slideLayout" Target="../slideLayouts/slideLayout57.xml"/><Relationship Id="rId4" Type="http://schemas.openxmlformats.org/officeDocument/2006/relationships/hyperlink" Target="https://dribbble.com/shots/6513091-Cloud-Compu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5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7.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hyperlink" Target="https://dribbble.com/shots/10734753-SVG-animation-for-Digital-Forensics-Cor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1.xml"/><Relationship Id="rId1" Type="http://schemas.openxmlformats.org/officeDocument/2006/relationships/slideLayout" Target="../slideLayouts/slideLayout57.xml"/><Relationship Id="rId4" Type="http://schemas.openxmlformats.org/officeDocument/2006/relationships/image" Target="../media/image58.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7.xml"/></Relationships>
</file>

<file path=ppt/slides/_rels/slide56.xml.rels><?xml version="1.0" encoding="UTF-8" standalone="yes"?>
<Relationships xmlns="http://schemas.openxmlformats.org/package/2006/relationships"><Relationship Id="rId3" Type="http://schemas.openxmlformats.org/officeDocument/2006/relationships/hyperlink" Target="https://www.sleuthkit.org/autopsy/" TargetMode="External"/><Relationship Id="rId2" Type="http://schemas.openxmlformats.org/officeDocument/2006/relationships/notesSlide" Target="../notesSlides/notesSlide56.xml"/><Relationship Id="rId1" Type="http://schemas.openxmlformats.org/officeDocument/2006/relationships/slideLayout" Target="../slideLayouts/slideLayout57.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00.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Digital Forensics Day 1</a:t>
            </a:r>
            <a:endParaRPr/>
          </a:p>
        </p:txBody>
      </p:sp>
      <p:sp>
        <p:nvSpPr>
          <p:cNvPr id="2033" name="Google Shape;2033;p104"/>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Digital Forensics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9"/>
        <p:cNvGrpSpPr/>
        <p:nvPr/>
      </p:nvGrpSpPr>
      <p:grpSpPr>
        <a:xfrm>
          <a:off x="0" y="0"/>
          <a:ext cx="0" cy="0"/>
          <a:chOff x="0" y="0"/>
          <a:chExt cx="0" cy="0"/>
        </a:xfrm>
      </p:grpSpPr>
      <p:sp>
        <p:nvSpPr>
          <p:cNvPr id="2130" name="Google Shape;2130;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Digital Forensic Process</a:t>
            </a:r>
            <a:endParaRPr/>
          </a:p>
        </p:txBody>
      </p:sp>
      <p:sp>
        <p:nvSpPr>
          <p:cNvPr id="2131" name="Google Shape;2131;p113"/>
          <p:cNvSpPr txBox="1">
            <a:spLocks noGrp="1"/>
          </p:cNvSpPr>
          <p:nvPr>
            <p:ph type="subTitle" idx="1"/>
          </p:nvPr>
        </p:nvSpPr>
        <p:spPr>
          <a:xfrm>
            <a:off x="0" y="675975"/>
            <a:ext cx="8824800" cy="9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National Institute of Standards and Technology defines a process for performing digital forensics in Special Publication 800-86:</a:t>
            </a:r>
            <a:endParaRPr/>
          </a:p>
        </p:txBody>
      </p:sp>
      <p:sp>
        <p:nvSpPr>
          <p:cNvPr id="2132" name="Google Shape;213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33" name="Google Shape;2133;p113"/>
          <p:cNvSpPr/>
          <p:nvPr/>
        </p:nvSpPr>
        <p:spPr>
          <a:xfrm>
            <a:off x="159550" y="1745695"/>
            <a:ext cx="2674200" cy="16521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3"/>
          <p:cNvSpPr txBox="1"/>
          <p:nvPr/>
        </p:nvSpPr>
        <p:spPr>
          <a:xfrm>
            <a:off x="665553" y="23219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135" name="Google Shape;2135;p113"/>
          <p:cNvSpPr/>
          <p:nvPr/>
        </p:nvSpPr>
        <p:spPr>
          <a:xfrm>
            <a:off x="2245392" y="1745695"/>
            <a:ext cx="2674200" cy="16521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3"/>
          <p:cNvSpPr txBox="1"/>
          <p:nvPr/>
        </p:nvSpPr>
        <p:spPr>
          <a:xfrm>
            <a:off x="2890125"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Examination</a:t>
            </a:r>
            <a:endParaRPr sz="2000">
              <a:latin typeface="Roboto Medium"/>
              <a:ea typeface="Roboto Medium"/>
              <a:cs typeface="Roboto Medium"/>
              <a:sym typeface="Roboto Medium"/>
            </a:endParaRPr>
          </a:p>
        </p:txBody>
      </p:sp>
      <p:sp>
        <p:nvSpPr>
          <p:cNvPr id="2137" name="Google Shape;2137;p113"/>
          <p:cNvSpPr/>
          <p:nvPr/>
        </p:nvSpPr>
        <p:spPr>
          <a:xfrm>
            <a:off x="4296459" y="1745695"/>
            <a:ext cx="2674200" cy="1652100"/>
          </a:xfrm>
          <a:prstGeom prst="chevron">
            <a:avLst>
              <a:gd name="adj" fmla="val 50000"/>
            </a:avLst>
          </a:prstGeom>
          <a:solidFill>
            <a:srgbClr val="42A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3"/>
          <p:cNvSpPr txBox="1"/>
          <p:nvPr/>
        </p:nvSpPr>
        <p:spPr>
          <a:xfrm>
            <a:off x="4941051"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139" name="Google Shape;2139;p113"/>
          <p:cNvSpPr/>
          <p:nvPr/>
        </p:nvSpPr>
        <p:spPr>
          <a:xfrm>
            <a:off x="6310035" y="1745695"/>
            <a:ext cx="2674200" cy="1652100"/>
          </a:xfrm>
          <a:prstGeom prst="chevron">
            <a:avLst>
              <a:gd name="adj" fmla="val 50000"/>
            </a:avLst>
          </a:prstGeom>
          <a:solidFill>
            <a:srgbClr val="1D7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3"/>
          <p:cNvSpPr txBox="1"/>
          <p:nvPr/>
        </p:nvSpPr>
        <p:spPr>
          <a:xfrm>
            <a:off x="7026750" y="23219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4"/>
        <p:cNvGrpSpPr/>
        <p:nvPr/>
      </p:nvGrpSpPr>
      <p:grpSpPr>
        <a:xfrm>
          <a:off x="0" y="0"/>
          <a:ext cx="0" cy="0"/>
          <a:chOff x="0" y="0"/>
          <a:chExt cx="0" cy="0"/>
        </a:xfrm>
      </p:grpSpPr>
      <p:sp>
        <p:nvSpPr>
          <p:cNvPr id="2145" name="Google Shape;2145;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Digital Forensic Process</a:t>
            </a:r>
            <a:endParaRPr/>
          </a:p>
        </p:txBody>
      </p:sp>
      <p:sp>
        <p:nvSpPr>
          <p:cNvPr id="2146" name="Google Shape;2146;p114"/>
          <p:cNvSpPr txBox="1">
            <a:spLocks noGrp="1"/>
          </p:cNvSpPr>
          <p:nvPr>
            <p:ph type="subTitle" idx="1"/>
          </p:nvPr>
        </p:nvSpPr>
        <p:spPr>
          <a:xfrm>
            <a:off x="0" y="675975"/>
            <a:ext cx="8824800" cy="9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National Institute of Standards and Technology defines a process for performing digital forensics in Special Publication 800-86:</a:t>
            </a:r>
            <a:endParaRPr/>
          </a:p>
        </p:txBody>
      </p:sp>
      <p:sp>
        <p:nvSpPr>
          <p:cNvPr id="2147" name="Google Shape;214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48" name="Google Shape;2148;p114"/>
          <p:cNvSpPr/>
          <p:nvPr/>
        </p:nvSpPr>
        <p:spPr>
          <a:xfrm>
            <a:off x="159550" y="1745695"/>
            <a:ext cx="2674200" cy="1652100"/>
          </a:xfrm>
          <a:prstGeom prst="chevron">
            <a:avLst>
              <a:gd name="adj" fmla="val 50000"/>
            </a:avLst>
          </a:prstGeom>
          <a:solidFill>
            <a:srgbClr val="674EA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4"/>
          <p:cNvSpPr txBox="1"/>
          <p:nvPr/>
        </p:nvSpPr>
        <p:spPr>
          <a:xfrm>
            <a:off x="665553" y="23219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150" name="Google Shape;2150;p114"/>
          <p:cNvSpPr/>
          <p:nvPr/>
        </p:nvSpPr>
        <p:spPr>
          <a:xfrm>
            <a:off x="2245392" y="174569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4"/>
          <p:cNvSpPr txBox="1"/>
          <p:nvPr/>
        </p:nvSpPr>
        <p:spPr>
          <a:xfrm>
            <a:off x="2890125"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Examination</a:t>
            </a:r>
            <a:endParaRPr sz="2000">
              <a:latin typeface="Roboto Medium"/>
              <a:ea typeface="Roboto Medium"/>
              <a:cs typeface="Roboto Medium"/>
              <a:sym typeface="Roboto Medium"/>
            </a:endParaRPr>
          </a:p>
        </p:txBody>
      </p:sp>
      <p:sp>
        <p:nvSpPr>
          <p:cNvPr id="2152" name="Google Shape;2152;p114"/>
          <p:cNvSpPr/>
          <p:nvPr/>
        </p:nvSpPr>
        <p:spPr>
          <a:xfrm>
            <a:off x="4296459" y="174569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4"/>
          <p:cNvSpPr txBox="1"/>
          <p:nvPr/>
        </p:nvSpPr>
        <p:spPr>
          <a:xfrm>
            <a:off x="4941051"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154" name="Google Shape;2154;p114"/>
          <p:cNvSpPr/>
          <p:nvPr/>
        </p:nvSpPr>
        <p:spPr>
          <a:xfrm>
            <a:off x="6310035" y="174569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4"/>
          <p:cNvSpPr txBox="1"/>
          <p:nvPr/>
        </p:nvSpPr>
        <p:spPr>
          <a:xfrm>
            <a:off x="1424550" y="3551975"/>
            <a:ext cx="6294900" cy="12906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674EA7"/>
                </a:solidFill>
                <a:latin typeface="Roboto"/>
                <a:ea typeface="Roboto"/>
                <a:cs typeface="Roboto"/>
                <a:sym typeface="Roboto"/>
              </a:rPr>
              <a:t>We must first collect the data before we can examine and analyze it. </a:t>
            </a:r>
            <a:endParaRPr sz="1600" b="1">
              <a:solidFill>
                <a:srgbClr val="674EA7"/>
              </a:solidFill>
              <a:latin typeface="Roboto"/>
              <a:ea typeface="Roboto"/>
              <a:cs typeface="Roboto"/>
              <a:sym typeface="Roboto"/>
            </a:endParaRPr>
          </a:p>
          <a:p>
            <a:pPr marL="0" lvl="0" indent="0" algn="l" rtl="0">
              <a:lnSpc>
                <a:spcPct val="115000"/>
              </a:lnSpc>
              <a:spcBef>
                <a:spcPts val="600"/>
              </a:spcBef>
              <a:spcAft>
                <a:spcPts val="1000"/>
              </a:spcAft>
              <a:buClr>
                <a:schemeClr val="dk1"/>
              </a:buClr>
              <a:buSzPts val="1100"/>
              <a:buFont typeface="Arial"/>
              <a:buNone/>
            </a:pPr>
            <a:r>
              <a:rPr lang="en">
                <a:latin typeface="Roboto"/>
                <a:ea typeface="Roboto"/>
                <a:cs typeface="Roboto"/>
                <a:sym typeface="Roboto"/>
              </a:rPr>
              <a:t>The collection phase is the springboard to the digital forensics process. It includes identifying, labeling, recording, and acquiring data from sources while following procedures to preserve the integrity of the data.</a:t>
            </a:r>
            <a:endParaRPr>
              <a:latin typeface="Roboto"/>
              <a:ea typeface="Roboto"/>
              <a:cs typeface="Roboto"/>
              <a:sym typeface="Roboto"/>
            </a:endParaRPr>
          </a:p>
        </p:txBody>
      </p:sp>
      <p:sp>
        <p:nvSpPr>
          <p:cNvPr id="2156" name="Google Shape;2156;p114"/>
          <p:cNvSpPr txBox="1"/>
          <p:nvPr/>
        </p:nvSpPr>
        <p:spPr>
          <a:xfrm>
            <a:off x="7026750" y="23219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0"/>
        <p:cNvGrpSpPr/>
        <p:nvPr/>
      </p:nvGrpSpPr>
      <p:grpSpPr>
        <a:xfrm>
          <a:off x="0" y="0"/>
          <a:ext cx="0" cy="0"/>
          <a:chOff x="0" y="0"/>
          <a:chExt cx="0" cy="0"/>
        </a:xfrm>
      </p:grpSpPr>
      <p:sp>
        <p:nvSpPr>
          <p:cNvPr id="2161" name="Google Shape;2161;p115"/>
          <p:cNvSpPr/>
          <p:nvPr/>
        </p:nvSpPr>
        <p:spPr>
          <a:xfrm>
            <a:off x="159550" y="174569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5"/>
          <p:cNvSpPr/>
          <p:nvPr/>
        </p:nvSpPr>
        <p:spPr>
          <a:xfrm>
            <a:off x="4296459" y="174569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5"/>
          <p:cNvSpPr/>
          <p:nvPr/>
        </p:nvSpPr>
        <p:spPr>
          <a:xfrm>
            <a:off x="6310035" y="174569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5"/>
          <p:cNvSpPr/>
          <p:nvPr/>
        </p:nvSpPr>
        <p:spPr>
          <a:xfrm>
            <a:off x="2245392" y="1745695"/>
            <a:ext cx="2674200" cy="1652100"/>
          </a:xfrm>
          <a:prstGeom prst="chevron">
            <a:avLst>
              <a:gd name="adj" fmla="val 50000"/>
            </a:avLst>
          </a:prstGeom>
          <a:solidFill>
            <a:srgbClr val="B02C2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Digital Forensic Process</a:t>
            </a:r>
            <a:endParaRPr/>
          </a:p>
        </p:txBody>
      </p:sp>
      <p:sp>
        <p:nvSpPr>
          <p:cNvPr id="2166" name="Google Shape;2166;p115"/>
          <p:cNvSpPr txBox="1">
            <a:spLocks noGrp="1"/>
          </p:cNvSpPr>
          <p:nvPr>
            <p:ph type="subTitle" idx="1"/>
          </p:nvPr>
        </p:nvSpPr>
        <p:spPr>
          <a:xfrm>
            <a:off x="0" y="675975"/>
            <a:ext cx="8824800" cy="9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National Institute of Standards and Technology defines a process for performing digital forensics in Special Publication 800-86:</a:t>
            </a:r>
            <a:endParaRPr/>
          </a:p>
        </p:txBody>
      </p:sp>
      <p:sp>
        <p:nvSpPr>
          <p:cNvPr id="2167" name="Google Shape;2167;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168" name="Google Shape;2168;p115"/>
          <p:cNvSpPr txBox="1"/>
          <p:nvPr/>
        </p:nvSpPr>
        <p:spPr>
          <a:xfrm>
            <a:off x="665553" y="23219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169" name="Google Shape;2169;p115"/>
          <p:cNvSpPr txBox="1"/>
          <p:nvPr/>
        </p:nvSpPr>
        <p:spPr>
          <a:xfrm>
            <a:off x="2890125"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Examination</a:t>
            </a:r>
            <a:endParaRPr sz="2000">
              <a:latin typeface="Roboto Medium"/>
              <a:ea typeface="Roboto Medium"/>
              <a:cs typeface="Roboto Medium"/>
              <a:sym typeface="Roboto Medium"/>
            </a:endParaRPr>
          </a:p>
        </p:txBody>
      </p:sp>
      <p:sp>
        <p:nvSpPr>
          <p:cNvPr id="2170" name="Google Shape;2170;p115"/>
          <p:cNvSpPr txBox="1"/>
          <p:nvPr/>
        </p:nvSpPr>
        <p:spPr>
          <a:xfrm>
            <a:off x="4941051"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171" name="Google Shape;2171;p115"/>
          <p:cNvSpPr txBox="1"/>
          <p:nvPr/>
        </p:nvSpPr>
        <p:spPr>
          <a:xfrm>
            <a:off x="1424550" y="3552000"/>
            <a:ext cx="7183200" cy="14052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B02C20"/>
                </a:solidFill>
                <a:latin typeface="Roboto"/>
                <a:ea typeface="Roboto"/>
                <a:cs typeface="Roboto"/>
                <a:sym typeface="Roboto"/>
              </a:rPr>
              <a:t>The examination phase ensures that all data collected is relevant to the case.</a:t>
            </a:r>
            <a:r>
              <a:rPr lang="en" b="1">
                <a:solidFill>
                  <a:srgbClr val="B02C20"/>
                </a:solidFill>
                <a:latin typeface="Roboto"/>
                <a:ea typeface="Roboto"/>
                <a:cs typeface="Roboto"/>
                <a:sym typeface="Roboto"/>
              </a:rPr>
              <a:t> </a:t>
            </a:r>
            <a:endParaRPr b="1">
              <a:solidFill>
                <a:srgbClr val="B02C20"/>
              </a:solidFill>
              <a:latin typeface="Roboto"/>
              <a:ea typeface="Roboto"/>
              <a:cs typeface="Roboto"/>
              <a:sym typeface="Roboto"/>
            </a:endParaRPr>
          </a:p>
          <a:p>
            <a:pPr marL="0" lvl="0" indent="0" algn="l" rtl="0">
              <a:lnSpc>
                <a:spcPct val="115000"/>
              </a:lnSpc>
              <a:spcBef>
                <a:spcPts val="600"/>
              </a:spcBef>
              <a:spcAft>
                <a:spcPts val="1000"/>
              </a:spcAft>
              <a:buClr>
                <a:schemeClr val="dk1"/>
              </a:buClr>
              <a:buSzPts val="1100"/>
              <a:buFont typeface="Arial"/>
              <a:buNone/>
            </a:pPr>
            <a:r>
              <a:rPr lang="en">
                <a:latin typeface="Roboto"/>
                <a:ea typeface="Roboto"/>
                <a:cs typeface="Roboto"/>
                <a:sym typeface="Roboto"/>
              </a:rPr>
              <a:t>This includes forensically processing collected data and assessing and extracting</a:t>
            </a:r>
            <a:br>
              <a:rPr lang="en">
                <a:latin typeface="Roboto"/>
                <a:ea typeface="Roboto"/>
                <a:cs typeface="Roboto"/>
                <a:sym typeface="Roboto"/>
              </a:rPr>
            </a:br>
            <a:r>
              <a:rPr lang="en">
                <a:latin typeface="Roboto"/>
                <a:ea typeface="Roboto"/>
                <a:cs typeface="Roboto"/>
                <a:sym typeface="Roboto"/>
              </a:rPr>
              <a:t> data of interest while preserving the integrity of the data. This usually means </a:t>
            </a:r>
            <a:br>
              <a:rPr lang="en">
                <a:latin typeface="Roboto"/>
                <a:ea typeface="Roboto"/>
                <a:cs typeface="Roboto"/>
                <a:sym typeface="Roboto"/>
              </a:rPr>
            </a:br>
            <a:r>
              <a:rPr lang="en">
                <a:latin typeface="Roboto"/>
                <a:ea typeface="Roboto"/>
                <a:cs typeface="Roboto"/>
                <a:sym typeface="Roboto"/>
              </a:rPr>
              <a:t>working from a copy, not the original.</a:t>
            </a:r>
            <a:endParaRPr>
              <a:latin typeface="Roboto"/>
              <a:ea typeface="Roboto"/>
              <a:cs typeface="Roboto"/>
              <a:sym typeface="Roboto"/>
            </a:endParaRPr>
          </a:p>
        </p:txBody>
      </p:sp>
      <p:sp>
        <p:nvSpPr>
          <p:cNvPr id="2172" name="Google Shape;2172;p115"/>
          <p:cNvSpPr txBox="1"/>
          <p:nvPr/>
        </p:nvSpPr>
        <p:spPr>
          <a:xfrm>
            <a:off x="7026750" y="23219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76"/>
        <p:cNvGrpSpPr/>
        <p:nvPr/>
      </p:nvGrpSpPr>
      <p:grpSpPr>
        <a:xfrm>
          <a:off x="0" y="0"/>
          <a:ext cx="0" cy="0"/>
          <a:chOff x="0" y="0"/>
          <a:chExt cx="0" cy="0"/>
        </a:xfrm>
      </p:grpSpPr>
      <p:sp>
        <p:nvSpPr>
          <p:cNvPr id="2177" name="Google Shape;2177;p116"/>
          <p:cNvSpPr/>
          <p:nvPr/>
        </p:nvSpPr>
        <p:spPr>
          <a:xfrm>
            <a:off x="159550" y="174569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6"/>
          <p:cNvSpPr/>
          <p:nvPr/>
        </p:nvSpPr>
        <p:spPr>
          <a:xfrm>
            <a:off x="2245392" y="174569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6"/>
          <p:cNvSpPr/>
          <p:nvPr/>
        </p:nvSpPr>
        <p:spPr>
          <a:xfrm>
            <a:off x="6310035" y="174569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Digital Forensic Process</a:t>
            </a:r>
            <a:endParaRPr/>
          </a:p>
        </p:txBody>
      </p:sp>
      <p:sp>
        <p:nvSpPr>
          <p:cNvPr id="2181" name="Google Shape;2181;p116"/>
          <p:cNvSpPr txBox="1">
            <a:spLocks noGrp="1"/>
          </p:cNvSpPr>
          <p:nvPr>
            <p:ph type="subTitle" idx="1"/>
          </p:nvPr>
        </p:nvSpPr>
        <p:spPr>
          <a:xfrm>
            <a:off x="0" y="675975"/>
            <a:ext cx="8824800" cy="9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National Institute of Standards and Technology defines a process for performing digital forensics in Special Publication 800-86:</a:t>
            </a:r>
            <a:endParaRPr/>
          </a:p>
        </p:txBody>
      </p:sp>
      <p:sp>
        <p:nvSpPr>
          <p:cNvPr id="2182" name="Google Shape;2182;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183" name="Google Shape;2183;p116"/>
          <p:cNvSpPr txBox="1"/>
          <p:nvPr/>
        </p:nvSpPr>
        <p:spPr>
          <a:xfrm>
            <a:off x="665553" y="23219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184" name="Google Shape;2184;p116"/>
          <p:cNvSpPr txBox="1"/>
          <p:nvPr/>
        </p:nvSpPr>
        <p:spPr>
          <a:xfrm>
            <a:off x="2890125"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Examination</a:t>
            </a:r>
            <a:endParaRPr sz="2000">
              <a:latin typeface="Roboto Medium"/>
              <a:ea typeface="Roboto Medium"/>
              <a:cs typeface="Roboto Medium"/>
              <a:sym typeface="Roboto Medium"/>
            </a:endParaRPr>
          </a:p>
        </p:txBody>
      </p:sp>
      <p:sp>
        <p:nvSpPr>
          <p:cNvPr id="2185" name="Google Shape;2185;p116"/>
          <p:cNvSpPr/>
          <p:nvPr/>
        </p:nvSpPr>
        <p:spPr>
          <a:xfrm>
            <a:off x="4296459" y="1745695"/>
            <a:ext cx="2674200" cy="1652100"/>
          </a:xfrm>
          <a:prstGeom prst="chevron">
            <a:avLst>
              <a:gd name="adj" fmla="val 50000"/>
            </a:avLst>
          </a:prstGeom>
          <a:solidFill>
            <a:srgbClr val="42A7A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6"/>
          <p:cNvSpPr txBox="1"/>
          <p:nvPr/>
        </p:nvSpPr>
        <p:spPr>
          <a:xfrm>
            <a:off x="4941051"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187" name="Google Shape;2187;p116"/>
          <p:cNvSpPr txBox="1"/>
          <p:nvPr/>
        </p:nvSpPr>
        <p:spPr>
          <a:xfrm>
            <a:off x="1424550" y="3552000"/>
            <a:ext cx="6444600" cy="14052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42A7A8"/>
                </a:solidFill>
                <a:latin typeface="Roboto"/>
                <a:ea typeface="Roboto"/>
                <a:cs typeface="Roboto"/>
                <a:sym typeface="Roboto"/>
              </a:rPr>
              <a:t>The analysis phase analyzes the results of the examination.</a:t>
            </a:r>
            <a:endParaRPr sz="1600" b="1">
              <a:solidFill>
                <a:srgbClr val="42A7A8"/>
              </a:solidFill>
              <a:latin typeface="Roboto"/>
              <a:ea typeface="Roboto"/>
              <a:cs typeface="Roboto"/>
              <a:sym typeface="Roboto"/>
            </a:endParaRPr>
          </a:p>
          <a:p>
            <a:pPr marL="0" lvl="0" indent="0" algn="l" rtl="0">
              <a:lnSpc>
                <a:spcPct val="115000"/>
              </a:lnSpc>
              <a:spcBef>
                <a:spcPts val="1000"/>
              </a:spcBef>
              <a:spcAft>
                <a:spcPts val="1000"/>
              </a:spcAft>
              <a:buClr>
                <a:schemeClr val="dk1"/>
              </a:buClr>
              <a:buSzPts val="1100"/>
              <a:buFont typeface="Arial"/>
              <a:buNone/>
            </a:pPr>
            <a:r>
              <a:rPr lang="en">
                <a:latin typeface="Roboto"/>
                <a:ea typeface="Roboto"/>
                <a:cs typeface="Roboto"/>
                <a:sym typeface="Roboto"/>
              </a:rPr>
              <a:t>Analysis uses legally approved methods and techniques to derive information that addresses the questions that inspired the collection and examination.</a:t>
            </a:r>
            <a:endParaRPr>
              <a:latin typeface="Roboto"/>
              <a:ea typeface="Roboto"/>
              <a:cs typeface="Roboto"/>
              <a:sym typeface="Roboto"/>
            </a:endParaRPr>
          </a:p>
        </p:txBody>
      </p:sp>
      <p:sp>
        <p:nvSpPr>
          <p:cNvPr id="2188" name="Google Shape;2188;p116"/>
          <p:cNvSpPr txBox="1"/>
          <p:nvPr/>
        </p:nvSpPr>
        <p:spPr>
          <a:xfrm>
            <a:off x="7026750" y="23219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92"/>
        <p:cNvGrpSpPr/>
        <p:nvPr/>
      </p:nvGrpSpPr>
      <p:grpSpPr>
        <a:xfrm>
          <a:off x="0" y="0"/>
          <a:ext cx="0" cy="0"/>
          <a:chOff x="0" y="0"/>
          <a:chExt cx="0" cy="0"/>
        </a:xfrm>
      </p:grpSpPr>
      <p:sp>
        <p:nvSpPr>
          <p:cNvPr id="2193" name="Google Shape;2193;p117"/>
          <p:cNvSpPr/>
          <p:nvPr/>
        </p:nvSpPr>
        <p:spPr>
          <a:xfrm>
            <a:off x="159550" y="174569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7"/>
          <p:cNvSpPr/>
          <p:nvPr/>
        </p:nvSpPr>
        <p:spPr>
          <a:xfrm>
            <a:off x="4296459" y="174569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7"/>
          <p:cNvSpPr/>
          <p:nvPr/>
        </p:nvSpPr>
        <p:spPr>
          <a:xfrm>
            <a:off x="2245392" y="174569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Digital Forensic Process</a:t>
            </a:r>
            <a:endParaRPr/>
          </a:p>
        </p:txBody>
      </p:sp>
      <p:sp>
        <p:nvSpPr>
          <p:cNvPr id="2197" name="Google Shape;2197;p117"/>
          <p:cNvSpPr txBox="1">
            <a:spLocks noGrp="1"/>
          </p:cNvSpPr>
          <p:nvPr>
            <p:ph type="subTitle" idx="1"/>
          </p:nvPr>
        </p:nvSpPr>
        <p:spPr>
          <a:xfrm>
            <a:off x="0" y="675975"/>
            <a:ext cx="8824800" cy="9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National Institute of Standards and Technology defines a process for performing digital forensics in Special Publication 800-86:</a:t>
            </a:r>
            <a:endParaRPr/>
          </a:p>
        </p:txBody>
      </p:sp>
      <p:sp>
        <p:nvSpPr>
          <p:cNvPr id="2198" name="Google Shape;219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2199" name="Google Shape;2199;p117"/>
          <p:cNvSpPr txBox="1"/>
          <p:nvPr/>
        </p:nvSpPr>
        <p:spPr>
          <a:xfrm>
            <a:off x="665553" y="23219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200" name="Google Shape;2200;p117"/>
          <p:cNvSpPr txBox="1"/>
          <p:nvPr/>
        </p:nvSpPr>
        <p:spPr>
          <a:xfrm>
            <a:off x="2890125"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Examination</a:t>
            </a:r>
            <a:endParaRPr sz="2000">
              <a:latin typeface="Roboto Medium"/>
              <a:ea typeface="Roboto Medium"/>
              <a:cs typeface="Roboto Medium"/>
              <a:sym typeface="Roboto Medium"/>
            </a:endParaRPr>
          </a:p>
        </p:txBody>
      </p:sp>
      <p:sp>
        <p:nvSpPr>
          <p:cNvPr id="2201" name="Google Shape;2201;p117"/>
          <p:cNvSpPr txBox="1"/>
          <p:nvPr/>
        </p:nvSpPr>
        <p:spPr>
          <a:xfrm>
            <a:off x="4941051" y="23219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202" name="Google Shape;2202;p117"/>
          <p:cNvSpPr/>
          <p:nvPr/>
        </p:nvSpPr>
        <p:spPr>
          <a:xfrm>
            <a:off x="6310035" y="1745695"/>
            <a:ext cx="2674200" cy="1652100"/>
          </a:xfrm>
          <a:prstGeom prst="chevron">
            <a:avLst>
              <a:gd name="adj" fmla="val 50000"/>
            </a:avLst>
          </a:prstGeom>
          <a:solidFill>
            <a:srgbClr val="1D76D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7"/>
          <p:cNvSpPr txBox="1"/>
          <p:nvPr/>
        </p:nvSpPr>
        <p:spPr>
          <a:xfrm>
            <a:off x="1417950" y="3552000"/>
            <a:ext cx="6451500" cy="14052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600" b="1">
                <a:solidFill>
                  <a:srgbClr val="1D76D8"/>
                </a:solidFill>
                <a:latin typeface="Roboto"/>
                <a:ea typeface="Roboto"/>
                <a:cs typeface="Roboto"/>
                <a:sym typeface="Roboto"/>
              </a:rPr>
              <a:t>Investigators are required to formally report results of the analysis. </a:t>
            </a:r>
            <a:endParaRPr sz="1600" b="1">
              <a:solidFill>
                <a:srgbClr val="1D76D8"/>
              </a:solidFill>
              <a:latin typeface="Roboto"/>
              <a:ea typeface="Roboto"/>
              <a:cs typeface="Roboto"/>
              <a:sym typeface="Roboto"/>
            </a:endParaRPr>
          </a:p>
          <a:p>
            <a:pPr marL="0" lvl="0" indent="0" algn="l" rtl="0">
              <a:lnSpc>
                <a:spcPct val="115000"/>
              </a:lnSpc>
              <a:spcBef>
                <a:spcPts val="1000"/>
              </a:spcBef>
              <a:spcAft>
                <a:spcPts val="1000"/>
              </a:spcAft>
              <a:buClr>
                <a:schemeClr val="dk1"/>
              </a:buClr>
              <a:buSzPts val="1100"/>
              <a:buFont typeface="Arial"/>
              <a:buNone/>
            </a:pPr>
            <a:r>
              <a:rPr lang="en">
                <a:latin typeface="Roboto"/>
                <a:ea typeface="Roboto"/>
                <a:cs typeface="Roboto"/>
                <a:sym typeface="Roboto"/>
              </a:rPr>
              <a:t>This may include describing the actions used, explaining how tools and procedures were selected, determining what other actions need to be performed, and recommended improvements to the forensic process.</a:t>
            </a:r>
            <a:endParaRPr>
              <a:latin typeface="Roboto"/>
              <a:ea typeface="Roboto"/>
              <a:cs typeface="Roboto"/>
              <a:sym typeface="Roboto"/>
            </a:endParaRPr>
          </a:p>
        </p:txBody>
      </p:sp>
      <p:sp>
        <p:nvSpPr>
          <p:cNvPr id="2204" name="Google Shape;2204;p117"/>
          <p:cNvSpPr txBox="1"/>
          <p:nvPr/>
        </p:nvSpPr>
        <p:spPr>
          <a:xfrm>
            <a:off x="7026750" y="23219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pic>
        <p:nvPicPr>
          <p:cNvPr id="2209" name="Google Shape;2209;p118"/>
          <p:cNvPicPr preferRelativeResize="0"/>
          <p:nvPr/>
        </p:nvPicPr>
        <p:blipFill rotWithShape="1">
          <a:blip r:embed="rId3">
            <a:alphaModFix/>
          </a:blip>
          <a:srcRect/>
          <a:stretch/>
        </p:blipFill>
        <p:spPr>
          <a:xfrm>
            <a:off x="-12300" y="0"/>
            <a:ext cx="9168601" cy="5160816"/>
          </a:xfrm>
          <a:prstGeom prst="rect">
            <a:avLst/>
          </a:prstGeom>
          <a:noFill/>
          <a:ln>
            <a:noFill/>
          </a:ln>
        </p:spPr>
      </p:pic>
      <p:sp>
        <p:nvSpPr>
          <p:cNvPr id="2210" name="Google Shape;2210;p118"/>
          <p:cNvSpPr txBox="1">
            <a:spLocks noGrp="1"/>
          </p:cNvSpPr>
          <p:nvPr>
            <p:ph type="title"/>
          </p:nvPr>
        </p:nvSpPr>
        <p:spPr>
          <a:xfrm>
            <a:off x="-12300" y="1193575"/>
            <a:ext cx="23094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Evidence </a:t>
            </a:r>
            <a:br>
              <a:rPr lang="en">
                <a:solidFill>
                  <a:srgbClr val="FFFFFF"/>
                </a:solidFill>
              </a:rPr>
            </a:br>
            <a:r>
              <a:rPr lang="en">
                <a:solidFill>
                  <a:srgbClr val="FFFFFF"/>
                </a:solidFill>
              </a:rPr>
              <a:t>Collection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211" name="Google Shape;2211;p118"/>
          <p:cNvSpPr txBox="1">
            <a:spLocks noGrp="1"/>
          </p:cNvSpPr>
          <p:nvPr>
            <p:ph type="subTitle" idx="1"/>
          </p:nvPr>
        </p:nvSpPr>
        <p:spPr>
          <a:xfrm>
            <a:off x="0" y="2408000"/>
            <a:ext cx="2394300" cy="1270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solidFill>
                  <a:srgbClr val="FFFFFF"/>
                </a:solidFill>
              </a:rPr>
              <a:t>Digital forensic data has </a:t>
            </a:r>
            <a:br>
              <a:rPr lang="en">
                <a:solidFill>
                  <a:srgbClr val="FFFFFF"/>
                </a:solidFill>
              </a:rPr>
            </a:br>
            <a:r>
              <a:rPr lang="en">
                <a:solidFill>
                  <a:srgbClr val="FFFFFF"/>
                </a:solidFill>
              </a:rPr>
              <a:t>one of two classifications:</a:t>
            </a:r>
            <a:endParaRPr>
              <a:solidFill>
                <a:srgbClr val="FFFFFF"/>
              </a:solidFill>
            </a:endParaRPr>
          </a:p>
        </p:txBody>
      </p:sp>
      <p:sp>
        <p:nvSpPr>
          <p:cNvPr id="2212" name="Google Shape;221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sp>
        <p:nvSpPr>
          <p:cNvPr id="2213" name="Google Shape;2213;p118"/>
          <p:cNvSpPr txBox="1">
            <a:spLocks noGrp="1"/>
          </p:cNvSpPr>
          <p:nvPr>
            <p:ph type="subTitle" idx="1"/>
          </p:nvPr>
        </p:nvSpPr>
        <p:spPr>
          <a:xfrm>
            <a:off x="2297100" y="316225"/>
            <a:ext cx="3119400" cy="767100"/>
          </a:xfrm>
          <a:prstGeom prst="rect">
            <a:avLst/>
          </a:prstGeom>
        </p:spPr>
        <p:txBody>
          <a:bodyPr spcFirstLastPara="1" wrap="square" lIns="228600" tIns="91425" rIns="365750" bIns="91425" anchor="t" anchorCtr="0">
            <a:noAutofit/>
          </a:bodyPr>
          <a:lstStyle/>
          <a:p>
            <a:pPr marL="0" lvl="0" indent="0" algn="ctr" rtl="0">
              <a:spcBef>
                <a:spcPts val="0"/>
              </a:spcBef>
              <a:spcAft>
                <a:spcPts val="0"/>
              </a:spcAft>
              <a:buNone/>
            </a:pPr>
            <a:r>
              <a:rPr lang="en">
                <a:solidFill>
                  <a:srgbClr val="453C9E"/>
                </a:solidFill>
                <a:latin typeface="Roboto Medium"/>
                <a:ea typeface="Roboto Medium"/>
                <a:cs typeface="Roboto Medium"/>
                <a:sym typeface="Roboto Medium"/>
              </a:rPr>
              <a:t>Network-based Data</a:t>
            </a:r>
            <a:endParaRPr>
              <a:solidFill>
                <a:srgbClr val="453C9E"/>
              </a:solidFill>
              <a:latin typeface="Roboto Medium"/>
              <a:ea typeface="Roboto Medium"/>
              <a:cs typeface="Roboto Medium"/>
              <a:sym typeface="Roboto Medium"/>
            </a:endParaRPr>
          </a:p>
          <a:p>
            <a:pPr marL="0" lvl="0" indent="0" algn="ctr" rtl="0">
              <a:spcBef>
                <a:spcPts val="0"/>
              </a:spcBef>
              <a:spcAft>
                <a:spcPts val="0"/>
              </a:spcAft>
              <a:buNone/>
            </a:pPr>
            <a:r>
              <a:rPr lang="en" sz="1100"/>
              <a:t>Comes from data communications captured by network-based systems such as IDS, IPS, and firewalls, in the form of a packet capture or similar.</a:t>
            </a:r>
            <a:endParaRPr sz="1100"/>
          </a:p>
          <a:p>
            <a:pPr marL="0" lvl="0" indent="0" algn="ctr" rtl="0">
              <a:spcBef>
                <a:spcPts val="0"/>
              </a:spcBef>
              <a:spcAft>
                <a:spcPts val="0"/>
              </a:spcAft>
              <a:buNone/>
            </a:pPr>
            <a:endParaRPr>
              <a:solidFill>
                <a:srgbClr val="453C9E"/>
              </a:solidFill>
              <a:latin typeface="Roboto Medium"/>
              <a:ea typeface="Roboto Medium"/>
              <a:cs typeface="Roboto Medium"/>
              <a:sym typeface="Roboto Medium"/>
            </a:endParaRPr>
          </a:p>
          <a:p>
            <a:pPr marL="0" lvl="0" indent="0" algn="ctr" rtl="0">
              <a:spcBef>
                <a:spcPts val="0"/>
              </a:spcBef>
              <a:spcAft>
                <a:spcPts val="0"/>
              </a:spcAft>
              <a:buNone/>
            </a:pPr>
            <a:endParaRPr>
              <a:solidFill>
                <a:srgbClr val="453C9E"/>
              </a:solidFill>
              <a:latin typeface="Roboto Medium"/>
              <a:ea typeface="Roboto Medium"/>
              <a:cs typeface="Roboto Medium"/>
              <a:sym typeface="Roboto Medium"/>
            </a:endParaRPr>
          </a:p>
          <a:p>
            <a:pPr marL="0" lvl="0" indent="0" algn="ctr" rtl="0">
              <a:spcBef>
                <a:spcPts val="0"/>
              </a:spcBef>
              <a:spcAft>
                <a:spcPts val="0"/>
              </a:spcAft>
              <a:buNone/>
            </a:pPr>
            <a:endParaRPr>
              <a:solidFill>
                <a:srgbClr val="453C9E"/>
              </a:solidFill>
              <a:latin typeface="Roboto Medium"/>
              <a:ea typeface="Roboto Medium"/>
              <a:cs typeface="Roboto Medium"/>
              <a:sym typeface="Roboto Medium"/>
            </a:endParaRPr>
          </a:p>
        </p:txBody>
      </p:sp>
      <p:sp>
        <p:nvSpPr>
          <p:cNvPr id="2214" name="Google Shape;2214;p118"/>
          <p:cNvSpPr txBox="1">
            <a:spLocks noGrp="1"/>
          </p:cNvSpPr>
          <p:nvPr>
            <p:ph type="subTitle" idx="1"/>
          </p:nvPr>
        </p:nvSpPr>
        <p:spPr>
          <a:xfrm>
            <a:off x="5689700" y="316225"/>
            <a:ext cx="3058800" cy="767100"/>
          </a:xfrm>
          <a:prstGeom prst="rect">
            <a:avLst/>
          </a:prstGeom>
        </p:spPr>
        <p:txBody>
          <a:bodyPr spcFirstLastPara="1" wrap="square" lIns="182875" tIns="91425" rIns="182875" bIns="91425" anchor="t" anchorCtr="0">
            <a:noAutofit/>
          </a:bodyPr>
          <a:lstStyle/>
          <a:p>
            <a:pPr marL="0" lvl="0" indent="0" algn="ctr" rtl="0">
              <a:spcBef>
                <a:spcPts val="0"/>
              </a:spcBef>
              <a:spcAft>
                <a:spcPts val="0"/>
              </a:spcAft>
              <a:buClr>
                <a:schemeClr val="dk1"/>
              </a:buClr>
              <a:buSzPts val="1100"/>
              <a:buFont typeface="Arial"/>
              <a:buNone/>
            </a:pPr>
            <a:r>
              <a:rPr lang="en">
                <a:solidFill>
                  <a:srgbClr val="453C9E"/>
                </a:solidFill>
                <a:latin typeface="Roboto Medium"/>
                <a:ea typeface="Roboto Medium"/>
                <a:cs typeface="Roboto Medium"/>
                <a:sym typeface="Roboto Medium"/>
              </a:rPr>
              <a:t>Host-based Data</a:t>
            </a:r>
            <a:endParaRPr>
              <a:solidFill>
                <a:srgbClr val="453C9E"/>
              </a:solidFill>
              <a:latin typeface="Roboto Medium"/>
              <a:ea typeface="Roboto Medium"/>
              <a:cs typeface="Roboto Medium"/>
              <a:sym typeface="Roboto Medium"/>
            </a:endParaRPr>
          </a:p>
          <a:p>
            <a:pPr marL="0" lvl="0" indent="0" algn="ctr" rtl="0">
              <a:spcBef>
                <a:spcPts val="0"/>
              </a:spcBef>
              <a:spcAft>
                <a:spcPts val="0"/>
              </a:spcAft>
              <a:buNone/>
            </a:pPr>
            <a:r>
              <a:rPr lang="en" sz="1100">
                <a:solidFill>
                  <a:schemeClr val="dk1"/>
                </a:solidFill>
              </a:rPr>
              <a:t>Typically found on a system that has a wide variety of artifacts.</a:t>
            </a:r>
            <a:endParaRPr>
              <a:solidFill>
                <a:srgbClr val="453C9E"/>
              </a:solidFill>
              <a:latin typeface="Roboto Medium"/>
              <a:ea typeface="Roboto Medium"/>
              <a:cs typeface="Roboto Medium"/>
              <a:sym typeface="Roboto Medium"/>
            </a:endParaRPr>
          </a:p>
        </p:txBody>
      </p:sp>
      <p:cxnSp>
        <p:nvCxnSpPr>
          <p:cNvPr id="2215" name="Google Shape;2215;p118"/>
          <p:cNvCxnSpPr/>
          <p:nvPr/>
        </p:nvCxnSpPr>
        <p:spPr>
          <a:xfrm rot="10800000" flipH="1">
            <a:off x="464300" y="2298550"/>
            <a:ext cx="1502100" cy="3300"/>
          </a:xfrm>
          <a:prstGeom prst="straightConnector1">
            <a:avLst/>
          </a:prstGeom>
          <a:noFill/>
          <a:ln w="9525" cap="flat" cmpd="sng">
            <a:solidFill>
              <a:srgbClr val="FFFFFF"/>
            </a:solidFill>
            <a:prstDash val="solid"/>
            <a:round/>
            <a:headEnd type="none" w="med" len="med"/>
            <a:tailEnd type="none" w="med" len="med"/>
          </a:ln>
        </p:spPr>
      </p:cxnSp>
      <p:sp>
        <p:nvSpPr>
          <p:cNvPr id="2216" name="Google Shape;2216;p118"/>
          <p:cNvSpPr txBox="1">
            <a:spLocks noGrp="1"/>
          </p:cNvSpPr>
          <p:nvPr>
            <p:ph type="subTitle" idx="1"/>
          </p:nvPr>
        </p:nvSpPr>
        <p:spPr>
          <a:xfrm>
            <a:off x="2297100" y="3450250"/>
            <a:ext cx="2919600" cy="1270800"/>
          </a:xfrm>
          <a:prstGeom prst="rect">
            <a:avLst/>
          </a:prstGeom>
        </p:spPr>
        <p:txBody>
          <a:bodyPr spcFirstLastPara="1" wrap="square" lIns="228600" tIns="0" rIns="0" bIns="0" anchor="t" anchorCtr="0">
            <a:noAutofit/>
          </a:bodyPr>
          <a:lstStyle/>
          <a:p>
            <a:pPr marL="171450" lvl="0" indent="-184150" algn="l" rtl="0">
              <a:lnSpc>
                <a:spcPct val="100000"/>
              </a:lnSpc>
              <a:spcBef>
                <a:spcPts val="1000"/>
              </a:spcBef>
              <a:spcAft>
                <a:spcPts val="0"/>
              </a:spcAft>
              <a:buClr>
                <a:srgbClr val="453C9E"/>
              </a:buClr>
              <a:buSzPts val="1100"/>
              <a:buChar char="●"/>
            </a:pPr>
            <a:r>
              <a:rPr lang="en" sz="1100">
                <a:solidFill>
                  <a:schemeClr val="dk1"/>
                </a:solidFill>
              </a:rPr>
              <a:t>Packet captures are useful for reconstructing events involving computer break-ins.</a:t>
            </a:r>
            <a:endParaRPr sz="1100">
              <a:solidFill>
                <a:schemeClr val="dk1"/>
              </a:solidFill>
            </a:endParaRPr>
          </a:p>
          <a:p>
            <a:pPr marL="171450" lvl="0" indent="-184150" algn="l" rtl="0">
              <a:lnSpc>
                <a:spcPct val="100000"/>
              </a:lnSpc>
              <a:spcBef>
                <a:spcPts val="1000"/>
              </a:spcBef>
              <a:spcAft>
                <a:spcPts val="0"/>
              </a:spcAft>
              <a:buClr>
                <a:srgbClr val="453C9E"/>
              </a:buClr>
              <a:buSzPts val="1100"/>
              <a:buChar char="●"/>
            </a:pPr>
            <a:r>
              <a:rPr lang="en" sz="1100">
                <a:solidFill>
                  <a:schemeClr val="dk1"/>
                </a:solidFill>
              </a:rPr>
              <a:t>Logs from firewalls also provide insight into network activity.</a:t>
            </a:r>
            <a:endParaRPr sz="1100">
              <a:solidFill>
                <a:srgbClr val="453C9E"/>
              </a:solidFill>
              <a:latin typeface="Roboto Medium"/>
              <a:ea typeface="Roboto Medium"/>
              <a:cs typeface="Roboto Medium"/>
              <a:sym typeface="Roboto Medium"/>
            </a:endParaRPr>
          </a:p>
        </p:txBody>
      </p:sp>
      <p:sp>
        <p:nvSpPr>
          <p:cNvPr id="2217" name="Google Shape;2217;p118"/>
          <p:cNvSpPr txBox="1">
            <a:spLocks noGrp="1"/>
          </p:cNvSpPr>
          <p:nvPr>
            <p:ph type="subTitle" idx="1"/>
          </p:nvPr>
        </p:nvSpPr>
        <p:spPr>
          <a:xfrm>
            <a:off x="5689700" y="2703750"/>
            <a:ext cx="3058800" cy="1884000"/>
          </a:xfrm>
          <a:prstGeom prst="rect">
            <a:avLst/>
          </a:prstGeom>
        </p:spPr>
        <p:txBody>
          <a:bodyPr spcFirstLastPara="1" wrap="square" lIns="182875" tIns="0" rIns="182875" bIns="0" anchor="t" anchorCtr="0">
            <a:noAutofit/>
          </a:bodyPr>
          <a:lstStyle/>
          <a:p>
            <a:pPr marL="171450" lvl="0" indent="-184150" algn="l" rtl="0">
              <a:spcBef>
                <a:spcPts val="1000"/>
              </a:spcBef>
              <a:spcAft>
                <a:spcPts val="0"/>
              </a:spcAft>
              <a:buClr>
                <a:srgbClr val="453C9E"/>
              </a:buClr>
              <a:buSzPts val="1100"/>
              <a:buChar char="●"/>
            </a:pPr>
            <a:r>
              <a:rPr lang="en" sz="1100">
                <a:solidFill>
                  <a:schemeClr val="dk1"/>
                </a:solidFill>
              </a:rPr>
              <a:t>Investigations involving computer break-ins may involve the forensic examination of local file systems, programs, access to critical documents, and/or alterations to system files and directories.</a:t>
            </a:r>
            <a:endParaRPr sz="1100">
              <a:solidFill>
                <a:schemeClr val="dk1"/>
              </a:solidFill>
            </a:endParaRPr>
          </a:p>
          <a:p>
            <a:pPr marL="171450" lvl="0" indent="-184150" algn="l" rtl="0">
              <a:spcBef>
                <a:spcPts val="1000"/>
              </a:spcBef>
              <a:spcAft>
                <a:spcPts val="0"/>
              </a:spcAft>
              <a:buClr>
                <a:srgbClr val="453C9E"/>
              </a:buClr>
              <a:buSzPts val="1100"/>
              <a:buChar char="●"/>
            </a:pPr>
            <a:r>
              <a:rPr lang="en" sz="1100">
                <a:solidFill>
                  <a:schemeClr val="dk1"/>
                </a:solidFill>
              </a:rPr>
              <a:t>Host-based examinations may involve reconstructing internet use, unauthorized activity, email recovery, and the identification of malicious files.</a:t>
            </a:r>
            <a:endParaRPr sz="1100">
              <a:solidFill>
                <a:schemeClr val="dk1"/>
              </a:solidFill>
            </a:endParaRPr>
          </a:p>
          <a:p>
            <a:pPr marL="0" lvl="0" indent="0" algn="ctr" rtl="0">
              <a:spcBef>
                <a:spcPts val="0"/>
              </a:spcBef>
              <a:spcAft>
                <a:spcPts val="0"/>
              </a:spcAft>
              <a:buNone/>
            </a:pPr>
            <a:endParaRPr sz="1100">
              <a:solidFill>
                <a:srgbClr val="453C9E"/>
              </a:solidFill>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pic>
        <p:nvPicPr>
          <p:cNvPr id="2222" name="Google Shape;2222;p119"/>
          <p:cNvPicPr preferRelativeResize="0"/>
          <p:nvPr/>
        </p:nvPicPr>
        <p:blipFill rotWithShape="1">
          <a:blip r:embed="rId3">
            <a:alphaModFix/>
          </a:blip>
          <a:srcRect t="7556" r="5829" b="12990"/>
          <a:stretch/>
        </p:blipFill>
        <p:spPr>
          <a:xfrm>
            <a:off x="0" y="0"/>
            <a:ext cx="9143997" cy="5143504"/>
          </a:xfrm>
          <a:prstGeom prst="rect">
            <a:avLst/>
          </a:prstGeom>
          <a:noFill/>
          <a:ln>
            <a:noFill/>
          </a:ln>
        </p:spPr>
      </p:pic>
      <p:sp>
        <p:nvSpPr>
          <p:cNvPr id="2223" name="Google Shape;2223;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Creating Forensic Backups</a:t>
            </a:r>
            <a:endParaRPr>
              <a:solidFill>
                <a:srgbClr val="FFFFFF"/>
              </a:solidFill>
            </a:endParaRPr>
          </a:p>
        </p:txBody>
      </p:sp>
      <p:sp>
        <p:nvSpPr>
          <p:cNvPr id="2224" name="Google Shape;2224;p119"/>
          <p:cNvSpPr txBox="1">
            <a:spLocks noGrp="1"/>
          </p:cNvSpPr>
          <p:nvPr>
            <p:ph type="subTitle" idx="1"/>
          </p:nvPr>
        </p:nvSpPr>
        <p:spPr>
          <a:xfrm>
            <a:off x="0" y="675975"/>
            <a:ext cx="4015200" cy="945600"/>
          </a:xfrm>
          <a:prstGeom prst="rect">
            <a:avLst/>
          </a:prstGeom>
        </p:spPr>
        <p:txBody>
          <a:bodyPr spcFirstLastPara="1" wrap="square" lIns="457200" tIns="91425" rIns="457200" bIns="0" anchor="t" anchorCtr="0">
            <a:noAutofit/>
          </a:bodyPr>
          <a:lstStyle/>
          <a:p>
            <a:pPr marL="0" lvl="0" indent="0" algn="l" rtl="0">
              <a:spcBef>
                <a:spcPts val="0"/>
              </a:spcBef>
              <a:spcAft>
                <a:spcPts val="1000"/>
              </a:spcAft>
              <a:buNone/>
            </a:pPr>
            <a:r>
              <a:rPr lang="en">
                <a:solidFill>
                  <a:srgbClr val="FFFFFF"/>
                </a:solidFill>
              </a:rPr>
              <a:t>During an investigation, </a:t>
            </a:r>
            <a:br>
              <a:rPr lang="en">
                <a:solidFill>
                  <a:srgbClr val="FFFFFF"/>
                </a:solidFill>
              </a:rPr>
            </a:br>
            <a:r>
              <a:rPr lang="en">
                <a:solidFill>
                  <a:srgbClr val="FFFFFF"/>
                </a:solidFill>
              </a:rPr>
              <a:t>it is important that evidence </a:t>
            </a:r>
            <a:br>
              <a:rPr lang="en">
                <a:solidFill>
                  <a:srgbClr val="FFFFFF"/>
                </a:solidFill>
              </a:rPr>
            </a:br>
            <a:r>
              <a:rPr lang="en">
                <a:solidFill>
                  <a:srgbClr val="FFFFFF"/>
                </a:solidFill>
              </a:rPr>
              <a:t>is not contaminated.</a:t>
            </a:r>
            <a:endParaRPr>
              <a:solidFill>
                <a:srgbClr val="FFFFFF"/>
              </a:solidFill>
            </a:endParaRPr>
          </a:p>
        </p:txBody>
      </p:sp>
      <p:sp>
        <p:nvSpPr>
          <p:cNvPr id="2225" name="Google Shape;2225;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16</a:t>
            </a:fld>
            <a:endParaRPr>
              <a:solidFill>
                <a:srgbClr val="FFFFFF"/>
              </a:solidFill>
            </a:endParaRPr>
          </a:p>
        </p:txBody>
      </p:sp>
      <p:sp>
        <p:nvSpPr>
          <p:cNvPr id="2226" name="Google Shape;2226;p119"/>
          <p:cNvSpPr txBox="1">
            <a:spLocks noGrp="1"/>
          </p:cNvSpPr>
          <p:nvPr>
            <p:ph type="body" idx="3"/>
          </p:nvPr>
        </p:nvSpPr>
        <p:spPr>
          <a:xfrm>
            <a:off x="175" y="1763850"/>
            <a:ext cx="3474600" cy="8616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800"/>
              </a:spcAft>
              <a:buNone/>
            </a:pPr>
            <a:r>
              <a:rPr lang="en" sz="1800">
                <a:solidFill>
                  <a:srgbClr val="FFFFFF"/>
                </a:solidFill>
              </a:rPr>
              <a:t>As a forensic investigator, you will </a:t>
            </a:r>
            <a:r>
              <a:rPr lang="en" sz="1800" b="1">
                <a:solidFill>
                  <a:srgbClr val="FFFFFF"/>
                </a:solidFill>
              </a:rPr>
              <a:t>image</a:t>
            </a:r>
            <a:r>
              <a:rPr lang="en" sz="1800">
                <a:solidFill>
                  <a:srgbClr val="FFFFFF"/>
                </a:solidFill>
              </a:rPr>
              <a:t> the data. </a:t>
            </a:r>
            <a:endParaRPr sz="1800">
              <a:solidFill>
                <a:srgbClr val="FFFFFF"/>
              </a:solidFill>
            </a:endParaRPr>
          </a:p>
        </p:txBody>
      </p:sp>
      <p:cxnSp>
        <p:nvCxnSpPr>
          <p:cNvPr id="2227" name="Google Shape;2227;p119"/>
          <p:cNvCxnSpPr/>
          <p:nvPr/>
        </p:nvCxnSpPr>
        <p:spPr>
          <a:xfrm>
            <a:off x="274375" y="640080"/>
            <a:ext cx="3818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6E4"/>
        </a:solidFill>
        <a:effectLst/>
      </p:bgPr>
    </p:bg>
    <p:spTree>
      <p:nvGrpSpPr>
        <p:cNvPr id="1" name="Shape 2231"/>
        <p:cNvGrpSpPr/>
        <p:nvPr/>
      </p:nvGrpSpPr>
      <p:grpSpPr>
        <a:xfrm>
          <a:off x="0" y="0"/>
          <a:ext cx="0" cy="0"/>
          <a:chOff x="0" y="0"/>
          <a:chExt cx="0" cy="0"/>
        </a:xfrm>
      </p:grpSpPr>
      <p:sp>
        <p:nvSpPr>
          <p:cNvPr id="2232" name="Google Shape;2232;p120"/>
          <p:cNvSpPr/>
          <p:nvPr/>
        </p:nvSpPr>
        <p:spPr>
          <a:xfrm>
            <a:off x="477875" y="2214150"/>
            <a:ext cx="8206200" cy="2314200"/>
          </a:xfrm>
          <a:prstGeom prst="roundRect">
            <a:avLst>
              <a:gd name="adj" fmla="val 3733"/>
            </a:avLst>
          </a:prstGeom>
          <a:solidFill>
            <a:srgbClr val="FFFFFF"/>
          </a:solidFill>
          <a:ln w="9525"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Forensic Backups</a:t>
            </a:r>
            <a:endParaRPr/>
          </a:p>
        </p:txBody>
      </p:sp>
      <p:sp>
        <p:nvSpPr>
          <p:cNvPr id="2234" name="Google Shape;2234;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t>A </a:t>
            </a:r>
            <a:r>
              <a:rPr lang="en" sz="1700" b="1"/>
              <a:t>bit-stream image</a:t>
            </a:r>
            <a:r>
              <a:rPr lang="en" sz="1700"/>
              <a:t> captures all created sections of a hard drive (partitions), whether used or not, and all unallocated drive space that doesn’t belong to partitions.</a:t>
            </a:r>
            <a:endParaRPr sz="1700"/>
          </a:p>
        </p:txBody>
      </p:sp>
      <p:sp>
        <p:nvSpPr>
          <p:cNvPr id="2235" name="Google Shape;223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17</a:t>
            </a:fld>
            <a:endParaRPr>
              <a:solidFill>
                <a:srgbClr val="FFFFFF"/>
              </a:solidFill>
            </a:endParaRPr>
          </a:p>
        </p:txBody>
      </p:sp>
      <p:sp>
        <p:nvSpPr>
          <p:cNvPr id="2236" name="Google Shape;2236;p120"/>
          <p:cNvSpPr txBox="1">
            <a:spLocks noGrp="1"/>
          </p:cNvSpPr>
          <p:nvPr>
            <p:ph type="body" idx="3"/>
          </p:nvPr>
        </p:nvSpPr>
        <p:spPr>
          <a:xfrm>
            <a:off x="175" y="1487625"/>
            <a:ext cx="91440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700"/>
              <a:t>This method allows forensic examiners to recover deleted files and fragments of data that may exist on the hard drive.</a:t>
            </a:r>
            <a:endParaRPr sz="1700"/>
          </a:p>
        </p:txBody>
      </p:sp>
      <p:cxnSp>
        <p:nvCxnSpPr>
          <p:cNvPr id="2237" name="Google Shape;2237;p120"/>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238" name="Google Shape;2238;p120"/>
          <p:cNvSpPr txBox="1"/>
          <p:nvPr/>
        </p:nvSpPr>
        <p:spPr>
          <a:xfrm>
            <a:off x="993275" y="3351975"/>
            <a:ext cx="558300" cy="880800"/>
          </a:xfrm>
          <a:prstGeom prst="rect">
            <a:avLst/>
          </a:prstGeom>
          <a:solidFill>
            <a:srgbClr val="F1C232"/>
          </a:solidFill>
          <a:ln>
            <a:noFill/>
          </a:ln>
        </p:spPr>
        <p:txBody>
          <a:bodyPr spcFirstLastPara="1" wrap="square" lIns="91425" tIns="3200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SYS</a:t>
            </a:r>
            <a:endParaRPr>
              <a:latin typeface="Roboto Medium"/>
              <a:ea typeface="Roboto Medium"/>
              <a:cs typeface="Roboto Medium"/>
              <a:sym typeface="Roboto Medium"/>
            </a:endParaRPr>
          </a:p>
        </p:txBody>
      </p:sp>
      <p:sp>
        <p:nvSpPr>
          <p:cNvPr id="2239" name="Google Shape;2239;p120"/>
          <p:cNvSpPr txBox="1"/>
          <p:nvPr/>
        </p:nvSpPr>
        <p:spPr>
          <a:xfrm>
            <a:off x="1551500" y="3351975"/>
            <a:ext cx="1445400" cy="880800"/>
          </a:xfrm>
          <a:prstGeom prst="rect">
            <a:avLst/>
          </a:prstGeom>
          <a:solidFill>
            <a:srgbClr val="9FC5E8"/>
          </a:solidFill>
          <a:ln>
            <a:noFill/>
          </a:ln>
        </p:spPr>
        <p:txBody>
          <a:bodyPr spcFirstLastPara="1" wrap="square" lIns="91425" tIns="3200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Data (C:\)</a:t>
            </a:r>
            <a:endParaRPr>
              <a:latin typeface="Roboto Medium"/>
              <a:ea typeface="Roboto Medium"/>
              <a:cs typeface="Roboto Medium"/>
              <a:sym typeface="Roboto Medium"/>
            </a:endParaRPr>
          </a:p>
        </p:txBody>
      </p:sp>
      <p:sp>
        <p:nvSpPr>
          <p:cNvPr id="2240" name="Google Shape;2240;p120"/>
          <p:cNvSpPr txBox="1"/>
          <p:nvPr/>
        </p:nvSpPr>
        <p:spPr>
          <a:xfrm>
            <a:off x="2986900" y="3351975"/>
            <a:ext cx="1445400" cy="880800"/>
          </a:xfrm>
          <a:prstGeom prst="rect">
            <a:avLst/>
          </a:prstGeom>
          <a:solidFill>
            <a:srgbClr val="B6D7A8"/>
          </a:solidFill>
          <a:ln>
            <a:noFill/>
          </a:ln>
        </p:spPr>
        <p:txBody>
          <a:bodyPr spcFirstLastPara="1" wrap="square" lIns="91425" tIns="182875" rIns="91425" bIns="0" anchor="t" anchorCtr="0">
            <a:noAutofit/>
          </a:bodyPr>
          <a:lstStyle/>
          <a:p>
            <a:pPr marL="0" lvl="0" indent="0" algn="ctr" rtl="0">
              <a:lnSpc>
                <a:spcPct val="90000"/>
              </a:lnSpc>
              <a:spcBef>
                <a:spcPts val="0"/>
              </a:spcBef>
              <a:spcAft>
                <a:spcPts val="0"/>
              </a:spcAft>
              <a:buNone/>
            </a:pPr>
            <a:r>
              <a:rPr lang="en">
                <a:latin typeface="Roboto Medium"/>
                <a:ea typeface="Roboto Medium"/>
                <a:cs typeface="Roboto Medium"/>
                <a:sym typeface="Roboto Medium"/>
              </a:rPr>
              <a:t>Unallocated Space / Deleted Data</a:t>
            </a:r>
            <a:endParaRPr>
              <a:latin typeface="Roboto Medium"/>
              <a:ea typeface="Roboto Medium"/>
              <a:cs typeface="Roboto Medium"/>
              <a:sym typeface="Roboto Medium"/>
            </a:endParaRPr>
          </a:p>
        </p:txBody>
      </p:sp>
      <p:sp>
        <p:nvSpPr>
          <p:cNvPr id="2241" name="Google Shape;2241;p120"/>
          <p:cNvSpPr txBox="1"/>
          <p:nvPr/>
        </p:nvSpPr>
        <p:spPr>
          <a:xfrm>
            <a:off x="4860875" y="3351975"/>
            <a:ext cx="558300" cy="880800"/>
          </a:xfrm>
          <a:prstGeom prst="rect">
            <a:avLst/>
          </a:prstGeom>
          <a:solidFill>
            <a:srgbClr val="F1C232"/>
          </a:solidFill>
          <a:ln>
            <a:noFill/>
          </a:ln>
        </p:spPr>
        <p:txBody>
          <a:bodyPr spcFirstLastPara="1" wrap="square" lIns="91425" tIns="3200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SYS</a:t>
            </a:r>
            <a:endParaRPr>
              <a:latin typeface="Roboto Medium"/>
              <a:ea typeface="Roboto Medium"/>
              <a:cs typeface="Roboto Medium"/>
              <a:sym typeface="Roboto Medium"/>
            </a:endParaRPr>
          </a:p>
        </p:txBody>
      </p:sp>
      <p:sp>
        <p:nvSpPr>
          <p:cNvPr id="2242" name="Google Shape;2242;p120"/>
          <p:cNvSpPr txBox="1"/>
          <p:nvPr/>
        </p:nvSpPr>
        <p:spPr>
          <a:xfrm>
            <a:off x="5419100" y="3351975"/>
            <a:ext cx="1445400" cy="880800"/>
          </a:xfrm>
          <a:prstGeom prst="rect">
            <a:avLst/>
          </a:prstGeom>
          <a:solidFill>
            <a:srgbClr val="9FC5E8"/>
          </a:solidFill>
          <a:ln>
            <a:noFill/>
          </a:ln>
        </p:spPr>
        <p:txBody>
          <a:bodyPr spcFirstLastPara="1" wrap="square" lIns="91425" tIns="3200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Data (C:\)</a:t>
            </a:r>
            <a:endParaRPr>
              <a:latin typeface="Roboto Medium"/>
              <a:ea typeface="Roboto Medium"/>
              <a:cs typeface="Roboto Medium"/>
              <a:sym typeface="Roboto Medium"/>
            </a:endParaRPr>
          </a:p>
        </p:txBody>
      </p:sp>
      <p:sp>
        <p:nvSpPr>
          <p:cNvPr id="2243" name="Google Shape;2243;p120"/>
          <p:cNvSpPr txBox="1"/>
          <p:nvPr/>
        </p:nvSpPr>
        <p:spPr>
          <a:xfrm>
            <a:off x="6854500" y="3351975"/>
            <a:ext cx="1445400" cy="880800"/>
          </a:xfrm>
          <a:prstGeom prst="rect">
            <a:avLst/>
          </a:prstGeom>
          <a:solidFill>
            <a:srgbClr val="B6D7A8"/>
          </a:solidFill>
          <a:ln>
            <a:noFill/>
          </a:ln>
        </p:spPr>
        <p:txBody>
          <a:bodyPr spcFirstLastPara="1" wrap="square" lIns="91425" tIns="182875" rIns="91425" bIns="0" anchor="t" anchorCtr="0">
            <a:noAutofit/>
          </a:bodyPr>
          <a:lstStyle/>
          <a:p>
            <a:pPr marL="0" lvl="0" indent="0" algn="ctr" rtl="0">
              <a:lnSpc>
                <a:spcPct val="90000"/>
              </a:lnSpc>
              <a:spcBef>
                <a:spcPts val="0"/>
              </a:spcBef>
              <a:spcAft>
                <a:spcPts val="0"/>
              </a:spcAft>
              <a:buNone/>
            </a:pPr>
            <a:r>
              <a:rPr lang="en">
                <a:latin typeface="Roboto Medium"/>
                <a:ea typeface="Roboto Medium"/>
                <a:cs typeface="Roboto Medium"/>
                <a:sym typeface="Roboto Medium"/>
              </a:rPr>
              <a:t>Unallocated Space / Deleted Data</a:t>
            </a:r>
            <a:endParaRPr>
              <a:latin typeface="Roboto Medium"/>
              <a:ea typeface="Roboto Medium"/>
              <a:cs typeface="Roboto Medium"/>
              <a:sym typeface="Roboto Medium"/>
            </a:endParaRPr>
          </a:p>
        </p:txBody>
      </p:sp>
      <p:sp>
        <p:nvSpPr>
          <p:cNvPr id="2244" name="Google Shape;2244;p120"/>
          <p:cNvSpPr/>
          <p:nvPr/>
        </p:nvSpPr>
        <p:spPr>
          <a:xfrm rot="5400000" flipH="1">
            <a:off x="2172850" y="2497800"/>
            <a:ext cx="201600" cy="1444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20"/>
          <p:cNvSpPr txBox="1"/>
          <p:nvPr/>
        </p:nvSpPr>
        <p:spPr>
          <a:xfrm>
            <a:off x="993275" y="2692088"/>
            <a:ext cx="3438900" cy="27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 local copy of a hard drive</a:t>
            </a:r>
            <a:endParaRPr>
              <a:latin typeface="Roboto"/>
              <a:ea typeface="Roboto"/>
              <a:cs typeface="Roboto"/>
              <a:sym typeface="Roboto"/>
            </a:endParaRPr>
          </a:p>
        </p:txBody>
      </p:sp>
      <p:sp>
        <p:nvSpPr>
          <p:cNvPr id="2246" name="Google Shape;2246;p120"/>
          <p:cNvSpPr/>
          <p:nvPr/>
        </p:nvSpPr>
        <p:spPr>
          <a:xfrm rot="5400000" flipH="1">
            <a:off x="6480650" y="1515150"/>
            <a:ext cx="201600" cy="3409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0"/>
          <p:cNvSpPr txBox="1"/>
          <p:nvPr/>
        </p:nvSpPr>
        <p:spPr>
          <a:xfrm>
            <a:off x="4872950" y="2694225"/>
            <a:ext cx="3438900" cy="27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A forensic backup/bit-stream image</a:t>
            </a:r>
            <a:endParaRPr>
              <a:latin typeface="Roboto"/>
              <a:ea typeface="Roboto"/>
              <a:cs typeface="Roboto"/>
              <a:sym typeface="Roboto"/>
            </a:endParaRPr>
          </a:p>
        </p:txBody>
      </p:sp>
      <p:sp>
        <p:nvSpPr>
          <p:cNvPr id="2248" name="Google Shape;2248;p120"/>
          <p:cNvSpPr txBox="1"/>
          <p:nvPr/>
        </p:nvSpPr>
        <p:spPr>
          <a:xfrm>
            <a:off x="474925" y="2175375"/>
            <a:ext cx="8206200" cy="364800"/>
          </a:xfrm>
          <a:prstGeom prst="rect">
            <a:avLst/>
          </a:prstGeom>
          <a:solidFill>
            <a:srgbClr val="073763"/>
          </a:solidFill>
          <a:ln w="9525" cap="flat" cmpd="sng">
            <a:solidFill>
              <a:srgbClr val="073763"/>
            </a:solidFill>
            <a:prstDash val="solid"/>
            <a:round/>
            <a:headEnd type="none" w="sm" len="sm"/>
            <a:tailEnd type="none" w="sm" len="sm"/>
          </a:ln>
        </p:spPr>
        <p:txBody>
          <a:bodyPr spcFirstLastPara="1" wrap="square" lIns="91425" tIns="54850" rIns="91425" bIns="91425" anchor="t" anchorCtr="0">
            <a:noAutofit/>
          </a:bodyPr>
          <a:lstStyle/>
          <a:p>
            <a:pPr marL="0" lvl="0" indent="0" algn="ctr" rtl="0">
              <a:spcBef>
                <a:spcPts val="0"/>
              </a:spcBef>
              <a:spcAft>
                <a:spcPts val="0"/>
              </a:spcAft>
              <a:buNone/>
            </a:pPr>
            <a:endParaRPr sz="1600">
              <a:solidFill>
                <a:srgbClr val="FFFFFF"/>
              </a:solidFill>
              <a:latin typeface="Roboto Medium"/>
              <a:ea typeface="Roboto Medium"/>
              <a:cs typeface="Roboto Medium"/>
              <a:sym typeface="Roboto Medium"/>
            </a:endParaRPr>
          </a:p>
        </p:txBody>
      </p:sp>
      <p:sp>
        <p:nvSpPr>
          <p:cNvPr id="2249" name="Google Shape;224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6E4"/>
        </a:solidFill>
        <a:effectLst/>
      </p:bgPr>
    </p:bg>
    <p:spTree>
      <p:nvGrpSpPr>
        <p:cNvPr id="1" name="Shape 2253"/>
        <p:cNvGrpSpPr/>
        <p:nvPr/>
      </p:nvGrpSpPr>
      <p:grpSpPr>
        <a:xfrm>
          <a:off x="0" y="0"/>
          <a:ext cx="0" cy="0"/>
          <a:chOff x="0" y="0"/>
          <a:chExt cx="0" cy="0"/>
        </a:xfrm>
      </p:grpSpPr>
      <p:sp>
        <p:nvSpPr>
          <p:cNvPr id="2254" name="Google Shape;2254;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Forensic Backups</a:t>
            </a:r>
            <a:endParaRPr/>
          </a:p>
        </p:txBody>
      </p:sp>
      <p:sp>
        <p:nvSpPr>
          <p:cNvPr id="2255" name="Google Shape;2255;p121"/>
          <p:cNvSpPr txBox="1">
            <a:spLocks noGrp="1"/>
          </p:cNvSpPr>
          <p:nvPr>
            <p:ph type="subTitle" idx="1"/>
          </p:nvPr>
        </p:nvSpPr>
        <p:spPr>
          <a:xfrm>
            <a:off x="0" y="6248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550"/>
              <a:t>A </a:t>
            </a:r>
            <a:r>
              <a:rPr lang="en" sz="1550" b="1"/>
              <a:t>local file system</a:t>
            </a:r>
            <a:r>
              <a:rPr lang="en" sz="1550"/>
              <a:t> copy is inadequate for forensic analysis. If you make a copy through the file or operating system level, you can access only the data that the operating system can access. This won’t capture deleted files or slack space. Therefore, you need to obtain a </a:t>
            </a:r>
            <a:r>
              <a:rPr lang="en" sz="1550" b="1"/>
              <a:t>bit-level copy.</a:t>
            </a:r>
            <a:endParaRPr sz="1550"/>
          </a:p>
        </p:txBody>
      </p:sp>
      <p:sp>
        <p:nvSpPr>
          <p:cNvPr id="2256" name="Google Shape;225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2257" name="Google Shape;2257;p121"/>
          <p:cNvSpPr/>
          <p:nvPr/>
        </p:nvSpPr>
        <p:spPr>
          <a:xfrm>
            <a:off x="478550"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258" name="Google Shape;2258;p121"/>
          <p:cNvSpPr/>
          <p:nvPr/>
        </p:nvSpPr>
        <p:spPr>
          <a:xfrm>
            <a:off x="973537"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259" name="Google Shape;2259;p121"/>
          <p:cNvSpPr/>
          <p:nvPr/>
        </p:nvSpPr>
        <p:spPr>
          <a:xfrm>
            <a:off x="1468524"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260" name="Google Shape;2260;p121"/>
          <p:cNvSpPr/>
          <p:nvPr/>
        </p:nvSpPr>
        <p:spPr>
          <a:xfrm>
            <a:off x="1963510"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261" name="Google Shape;2261;p121"/>
          <p:cNvSpPr/>
          <p:nvPr/>
        </p:nvSpPr>
        <p:spPr>
          <a:xfrm>
            <a:off x="2458497"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262" name="Google Shape;2262;p121"/>
          <p:cNvSpPr/>
          <p:nvPr/>
        </p:nvSpPr>
        <p:spPr>
          <a:xfrm>
            <a:off x="2953484"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263" name="Google Shape;2263;p121"/>
          <p:cNvSpPr/>
          <p:nvPr/>
        </p:nvSpPr>
        <p:spPr>
          <a:xfrm>
            <a:off x="3448471"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264" name="Google Shape;2264;p121"/>
          <p:cNvSpPr/>
          <p:nvPr/>
        </p:nvSpPr>
        <p:spPr>
          <a:xfrm>
            <a:off x="3943458"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265" name="Google Shape;2265;p121"/>
          <p:cNvSpPr/>
          <p:nvPr/>
        </p:nvSpPr>
        <p:spPr>
          <a:xfrm>
            <a:off x="4438444"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266" name="Google Shape;2266;p121"/>
          <p:cNvSpPr/>
          <p:nvPr/>
        </p:nvSpPr>
        <p:spPr>
          <a:xfrm>
            <a:off x="4933431"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267" name="Google Shape;2267;p121"/>
          <p:cNvSpPr/>
          <p:nvPr/>
        </p:nvSpPr>
        <p:spPr>
          <a:xfrm>
            <a:off x="5428418" y="1816763"/>
            <a:ext cx="383700" cy="716100"/>
          </a:xfrm>
          <a:prstGeom prst="roundRect">
            <a:avLst>
              <a:gd name="adj" fmla="val 16667"/>
            </a:avLst>
          </a:prstGeom>
          <a:solidFill>
            <a:srgbClr val="F259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1"/>
          <p:cNvSpPr/>
          <p:nvPr/>
        </p:nvSpPr>
        <p:spPr>
          <a:xfrm>
            <a:off x="5923405"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269" name="Google Shape;2269;p121"/>
          <p:cNvSpPr/>
          <p:nvPr/>
        </p:nvSpPr>
        <p:spPr>
          <a:xfrm>
            <a:off x="6913378"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270" name="Google Shape;2270;p121"/>
          <p:cNvSpPr/>
          <p:nvPr/>
        </p:nvSpPr>
        <p:spPr>
          <a:xfrm>
            <a:off x="7408365" y="1816763"/>
            <a:ext cx="383700" cy="716100"/>
          </a:xfrm>
          <a:prstGeom prst="roundRect">
            <a:avLst>
              <a:gd name="adj" fmla="val 16667"/>
            </a:avLst>
          </a:prstGeom>
          <a:solidFill>
            <a:srgbClr val="F259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1"/>
          <p:cNvSpPr/>
          <p:nvPr/>
        </p:nvSpPr>
        <p:spPr>
          <a:xfrm>
            <a:off x="7903352" y="1816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1"/>
          <p:cNvSpPr/>
          <p:nvPr/>
        </p:nvSpPr>
        <p:spPr>
          <a:xfrm>
            <a:off x="478550" y="4024763"/>
            <a:ext cx="2841600" cy="7161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New File</a:t>
            </a:r>
            <a:endParaRPr>
              <a:latin typeface="Roboto"/>
              <a:ea typeface="Roboto"/>
              <a:cs typeface="Roboto"/>
              <a:sym typeface="Roboto"/>
            </a:endParaRPr>
          </a:p>
        </p:txBody>
      </p:sp>
      <p:sp>
        <p:nvSpPr>
          <p:cNvPr id="2273" name="Google Shape;2273;p121"/>
          <p:cNvSpPr/>
          <p:nvPr/>
        </p:nvSpPr>
        <p:spPr>
          <a:xfrm>
            <a:off x="4422675"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1"/>
          <p:cNvSpPr/>
          <p:nvPr/>
        </p:nvSpPr>
        <p:spPr>
          <a:xfrm>
            <a:off x="4919915"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1"/>
          <p:cNvSpPr/>
          <p:nvPr/>
        </p:nvSpPr>
        <p:spPr>
          <a:xfrm>
            <a:off x="5417154"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1"/>
          <p:cNvSpPr/>
          <p:nvPr/>
        </p:nvSpPr>
        <p:spPr>
          <a:xfrm>
            <a:off x="5914394"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1"/>
          <p:cNvSpPr/>
          <p:nvPr/>
        </p:nvSpPr>
        <p:spPr>
          <a:xfrm>
            <a:off x="6411633"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1"/>
          <p:cNvSpPr/>
          <p:nvPr/>
        </p:nvSpPr>
        <p:spPr>
          <a:xfrm>
            <a:off x="6908873" y="4024763"/>
            <a:ext cx="383700" cy="716100"/>
          </a:xfrm>
          <a:prstGeom prst="roundRect">
            <a:avLst>
              <a:gd name="adj" fmla="val 16667"/>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1"/>
          <p:cNvSpPr/>
          <p:nvPr/>
        </p:nvSpPr>
        <p:spPr>
          <a:xfrm>
            <a:off x="7406112" y="4024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21"/>
          <p:cNvSpPr/>
          <p:nvPr/>
        </p:nvSpPr>
        <p:spPr>
          <a:xfrm>
            <a:off x="7903352" y="4024763"/>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1"/>
          <p:cNvSpPr txBox="1"/>
          <p:nvPr/>
        </p:nvSpPr>
        <p:spPr>
          <a:xfrm rot="-5400000">
            <a:off x="2828988" y="2067675"/>
            <a:ext cx="632700" cy="15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000">
                <a:solidFill>
                  <a:srgbClr val="FFFFFF"/>
                </a:solidFill>
                <a:latin typeface="Roboto"/>
                <a:ea typeface="Roboto"/>
                <a:cs typeface="Roboto"/>
                <a:sym typeface="Roboto"/>
              </a:rPr>
              <a:t>2048 byte</a:t>
            </a:r>
            <a:endParaRPr sz="1000">
              <a:solidFill>
                <a:srgbClr val="FFFFFF"/>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2282" name="Google Shape;2282;p121"/>
          <p:cNvSpPr/>
          <p:nvPr/>
        </p:nvSpPr>
        <p:spPr>
          <a:xfrm>
            <a:off x="478550"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endParaRPr>
              <a:solidFill>
                <a:srgbClr val="FFFFFF"/>
              </a:solidFill>
              <a:latin typeface="Roboto"/>
              <a:ea typeface="Roboto"/>
              <a:cs typeface="Roboto"/>
              <a:sym typeface="Roboto"/>
            </a:endParaRPr>
          </a:p>
          <a:p>
            <a:pPr marL="0" lvl="0" indent="0" algn="l" rtl="0">
              <a:spcBef>
                <a:spcPts val="0"/>
              </a:spcBef>
              <a:spcAft>
                <a:spcPts val="0"/>
              </a:spcAft>
              <a:buNone/>
            </a:pPr>
            <a:r>
              <a:rPr lang="en">
                <a:solidFill>
                  <a:srgbClr val="FFFFFF"/>
                </a:solidFill>
                <a:latin typeface="Roboto"/>
                <a:ea typeface="Roboto"/>
                <a:cs typeface="Roboto"/>
                <a:sym typeface="Roboto"/>
              </a:rPr>
              <a:t>A</a:t>
            </a:r>
            <a:endParaRPr>
              <a:solidFill>
                <a:srgbClr val="FFFFFF"/>
              </a:solidFill>
              <a:latin typeface="Roboto"/>
              <a:ea typeface="Roboto"/>
              <a:cs typeface="Roboto"/>
              <a:sym typeface="Roboto"/>
            </a:endParaRPr>
          </a:p>
        </p:txBody>
      </p:sp>
      <p:sp>
        <p:nvSpPr>
          <p:cNvPr id="2283" name="Google Shape;2283;p121"/>
          <p:cNvSpPr/>
          <p:nvPr/>
        </p:nvSpPr>
        <p:spPr>
          <a:xfrm>
            <a:off x="973537"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B</a:t>
            </a:r>
            <a:endParaRPr>
              <a:solidFill>
                <a:srgbClr val="FFFFFF"/>
              </a:solidFill>
            </a:endParaRPr>
          </a:p>
        </p:txBody>
      </p:sp>
      <p:sp>
        <p:nvSpPr>
          <p:cNvPr id="2284" name="Google Shape;2284;p121"/>
          <p:cNvSpPr/>
          <p:nvPr/>
        </p:nvSpPr>
        <p:spPr>
          <a:xfrm>
            <a:off x="1468524"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C</a:t>
            </a:r>
            <a:endParaRPr>
              <a:solidFill>
                <a:srgbClr val="FFFFFF"/>
              </a:solidFill>
            </a:endParaRPr>
          </a:p>
        </p:txBody>
      </p:sp>
      <p:sp>
        <p:nvSpPr>
          <p:cNvPr id="2285" name="Google Shape;2285;p121"/>
          <p:cNvSpPr/>
          <p:nvPr/>
        </p:nvSpPr>
        <p:spPr>
          <a:xfrm>
            <a:off x="1963510"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D</a:t>
            </a:r>
            <a:endParaRPr>
              <a:solidFill>
                <a:srgbClr val="FFFFFF"/>
              </a:solidFill>
            </a:endParaRPr>
          </a:p>
        </p:txBody>
      </p:sp>
      <p:sp>
        <p:nvSpPr>
          <p:cNvPr id="2286" name="Google Shape;2286;p121"/>
          <p:cNvSpPr/>
          <p:nvPr/>
        </p:nvSpPr>
        <p:spPr>
          <a:xfrm>
            <a:off x="2458497"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E</a:t>
            </a:r>
            <a:endParaRPr>
              <a:solidFill>
                <a:srgbClr val="FFFFFF"/>
              </a:solidFill>
            </a:endParaRPr>
          </a:p>
        </p:txBody>
      </p:sp>
      <p:sp>
        <p:nvSpPr>
          <p:cNvPr id="2287" name="Google Shape;2287;p121"/>
          <p:cNvSpPr/>
          <p:nvPr/>
        </p:nvSpPr>
        <p:spPr>
          <a:xfrm>
            <a:off x="2953484"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p:txBody>
      </p:sp>
      <p:sp>
        <p:nvSpPr>
          <p:cNvPr id="2288" name="Google Shape;2288;p121"/>
          <p:cNvSpPr/>
          <p:nvPr/>
        </p:nvSpPr>
        <p:spPr>
          <a:xfrm>
            <a:off x="3448471"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G</a:t>
            </a:r>
            <a:endParaRPr>
              <a:solidFill>
                <a:srgbClr val="FFFFFF"/>
              </a:solidFill>
            </a:endParaRPr>
          </a:p>
        </p:txBody>
      </p:sp>
      <p:sp>
        <p:nvSpPr>
          <p:cNvPr id="2289" name="Google Shape;2289;p121"/>
          <p:cNvSpPr/>
          <p:nvPr/>
        </p:nvSpPr>
        <p:spPr>
          <a:xfrm>
            <a:off x="3943458"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sp>
        <p:nvSpPr>
          <p:cNvPr id="2290" name="Google Shape;2290;p121"/>
          <p:cNvSpPr/>
          <p:nvPr/>
        </p:nvSpPr>
        <p:spPr>
          <a:xfrm>
            <a:off x="4438444"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I</a:t>
            </a:r>
            <a:endParaRPr>
              <a:solidFill>
                <a:srgbClr val="FFFFFF"/>
              </a:solidFill>
            </a:endParaRPr>
          </a:p>
        </p:txBody>
      </p:sp>
      <p:sp>
        <p:nvSpPr>
          <p:cNvPr id="2291" name="Google Shape;2291;p121"/>
          <p:cNvSpPr/>
          <p:nvPr/>
        </p:nvSpPr>
        <p:spPr>
          <a:xfrm>
            <a:off x="4933431"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J</a:t>
            </a:r>
            <a:endParaRPr>
              <a:solidFill>
                <a:srgbClr val="FFFFFF"/>
              </a:solidFill>
            </a:endParaRPr>
          </a:p>
        </p:txBody>
      </p:sp>
      <p:sp>
        <p:nvSpPr>
          <p:cNvPr id="2292" name="Google Shape;2292;p121"/>
          <p:cNvSpPr/>
          <p:nvPr/>
        </p:nvSpPr>
        <p:spPr>
          <a:xfrm>
            <a:off x="5428418"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21"/>
          <p:cNvSpPr/>
          <p:nvPr/>
        </p:nvSpPr>
        <p:spPr>
          <a:xfrm>
            <a:off x="5923405"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L</a:t>
            </a:r>
            <a:endParaRPr>
              <a:solidFill>
                <a:srgbClr val="FFFFFF"/>
              </a:solidFill>
            </a:endParaRPr>
          </a:p>
        </p:txBody>
      </p:sp>
      <p:sp>
        <p:nvSpPr>
          <p:cNvPr id="2294" name="Google Shape;2294;p121"/>
          <p:cNvSpPr/>
          <p:nvPr/>
        </p:nvSpPr>
        <p:spPr>
          <a:xfrm>
            <a:off x="6418392"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295" name="Google Shape;2295;p121"/>
          <p:cNvSpPr/>
          <p:nvPr/>
        </p:nvSpPr>
        <p:spPr>
          <a:xfrm>
            <a:off x="6913378" y="2931938"/>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N</a:t>
            </a:r>
            <a:endParaRPr>
              <a:solidFill>
                <a:srgbClr val="FFFFFF"/>
              </a:solidFill>
            </a:endParaRPr>
          </a:p>
        </p:txBody>
      </p:sp>
      <p:sp>
        <p:nvSpPr>
          <p:cNvPr id="2296" name="Google Shape;2296;p121"/>
          <p:cNvSpPr/>
          <p:nvPr/>
        </p:nvSpPr>
        <p:spPr>
          <a:xfrm>
            <a:off x="7408365" y="2931938"/>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1"/>
          <p:cNvSpPr/>
          <p:nvPr/>
        </p:nvSpPr>
        <p:spPr>
          <a:xfrm>
            <a:off x="7903352" y="2931938"/>
            <a:ext cx="383700" cy="716100"/>
          </a:xfrm>
          <a:prstGeom prst="roundRect">
            <a:avLst>
              <a:gd name="adj" fmla="val 16667"/>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21"/>
          <p:cNvSpPr/>
          <p:nvPr/>
        </p:nvSpPr>
        <p:spPr>
          <a:xfrm>
            <a:off x="555875" y="3028125"/>
            <a:ext cx="66972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Free space</a:t>
            </a:r>
            <a:endParaRPr>
              <a:solidFill>
                <a:srgbClr val="FFFFFF"/>
              </a:solidFill>
              <a:latin typeface="Roboto"/>
              <a:ea typeface="Roboto"/>
              <a:cs typeface="Roboto"/>
              <a:sym typeface="Roboto"/>
            </a:endParaRPr>
          </a:p>
        </p:txBody>
      </p:sp>
      <p:cxnSp>
        <p:nvCxnSpPr>
          <p:cNvPr id="2299" name="Google Shape;2299;p121"/>
          <p:cNvCxnSpPr/>
          <p:nvPr/>
        </p:nvCxnSpPr>
        <p:spPr>
          <a:xfrm rot="10800000">
            <a:off x="6638563" y="3176475"/>
            <a:ext cx="579600" cy="0"/>
          </a:xfrm>
          <a:prstGeom prst="straightConnector1">
            <a:avLst/>
          </a:prstGeom>
          <a:noFill/>
          <a:ln w="19050" cap="flat" cmpd="sng">
            <a:solidFill>
              <a:srgbClr val="FFFFFF"/>
            </a:solidFill>
            <a:prstDash val="solid"/>
            <a:round/>
            <a:headEnd type="stealth" w="med" len="med"/>
            <a:tailEnd type="none" w="med" len="med"/>
          </a:ln>
        </p:spPr>
      </p:cxnSp>
      <p:sp>
        <p:nvSpPr>
          <p:cNvPr id="2300" name="Google Shape;2300;p121"/>
          <p:cNvSpPr txBox="1"/>
          <p:nvPr/>
        </p:nvSpPr>
        <p:spPr>
          <a:xfrm rot="-5400000">
            <a:off x="7283175" y="2005425"/>
            <a:ext cx="701400" cy="209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2048 byte</a:t>
            </a:r>
            <a:endParaRPr sz="1000">
              <a:solidFill>
                <a:srgbClr val="FFFFFF"/>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2301" name="Google Shape;2301;p121"/>
          <p:cNvSpPr txBox="1"/>
          <p:nvPr/>
        </p:nvSpPr>
        <p:spPr>
          <a:xfrm rot="-5400000">
            <a:off x="5261300" y="2012325"/>
            <a:ext cx="717900" cy="179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2048 byte</a:t>
            </a:r>
            <a:endParaRPr sz="1000">
              <a:solidFill>
                <a:srgbClr val="FFFFFF"/>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2302" name="Google Shape;2302;p121"/>
          <p:cNvSpPr/>
          <p:nvPr/>
        </p:nvSpPr>
        <p:spPr>
          <a:xfrm>
            <a:off x="6418392" y="1816763"/>
            <a:ext cx="383700" cy="716100"/>
          </a:xfrm>
          <a:prstGeom prst="roundRect">
            <a:avLst>
              <a:gd name="adj" fmla="val 16667"/>
            </a:avLst>
          </a:prstGeom>
          <a:solidFill>
            <a:srgbClr val="F259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21"/>
          <p:cNvSpPr txBox="1"/>
          <p:nvPr/>
        </p:nvSpPr>
        <p:spPr>
          <a:xfrm rot="-5400000">
            <a:off x="6266147" y="2022775"/>
            <a:ext cx="688200" cy="199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rgbClr val="FFFFFF"/>
                </a:solidFill>
                <a:latin typeface="Roboto"/>
                <a:ea typeface="Roboto"/>
                <a:cs typeface="Roboto"/>
                <a:sym typeface="Roboto"/>
              </a:rPr>
              <a:t>2048 byte</a:t>
            </a:r>
            <a:endParaRPr sz="1000">
              <a:solidFill>
                <a:srgbClr val="FFFFFF"/>
              </a:solidFill>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p:txBody>
      </p:sp>
      <p:sp>
        <p:nvSpPr>
          <p:cNvPr id="2304" name="Google Shape;2304;p121"/>
          <p:cNvSpPr txBox="1"/>
          <p:nvPr/>
        </p:nvSpPr>
        <p:spPr>
          <a:xfrm>
            <a:off x="478550" y="1619425"/>
            <a:ext cx="20184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File:</a:t>
            </a:r>
            <a:r>
              <a:rPr lang="en" sz="1200">
                <a:latin typeface="Inconsolata"/>
                <a:ea typeface="Inconsolata"/>
                <a:cs typeface="Inconsolata"/>
                <a:sym typeface="Inconsolata"/>
              </a:rPr>
              <a:t> example.doc</a:t>
            </a:r>
            <a:endParaRPr sz="1200">
              <a:latin typeface="Inconsolata"/>
              <a:ea typeface="Inconsolata"/>
              <a:cs typeface="Inconsolata"/>
              <a:sym typeface="Inconsolata"/>
            </a:endParaRPr>
          </a:p>
        </p:txBody>
      </p:sp>
      <p:sp>
        <p:nvSpPr>
          <p:cNvPr id="2305" name="Google Shape;2305;p121"/>
          <p:cNvSpPr txBox="1"/>
          <p:nvPr/>
        </p:nvSpPr>
        <p:spPr>
          <a:xfrm>
            <a:off x="478550" y="2701663"/>
            <a:ext cx="20184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b="1">
                <a:latin typeface="Roboto"/>
                <a:ea typeface="Roboto"/>
                <a:cs typeface="Roboto"/>
                <a:sym typeface="Roboto"/>
              </a:rPr>
              <a:t>Deleted file:</a:t>
            </a:r>
            <a:r>
              <a:rPr lang="en" sz="1200" b="1">
                <a:latin typeface="Inconsolata"/>
                <a:ea typeface="Inconsolata"/>
                <a:cs typeface="Inconsolata"/>
                <a:sym typeface="Inconsolata"/>
              </a:rPr>
              <a:t> </a:t>
            </a:r>
            <a:r>
              <a:rPr lang="en" sz="1200">
                <a:latin typeface="Inconsolata"/>
                <a:ea typeface="Inconsolata"/>
                <a:cs typeface="Inconsolata"/>
                <a:sym typeface="Inconsolata"/>
              </a:rPr>
              <a:t>delexample.doc</a:t>
            </a:r>
            <a:endParaRPr sz="1200">
              <a:latin typeface="Inconsolata"/>
              <a:ea typeface="Inconsolata"/>
              <a:cs typeface="Inconsolata"/>
              <a:sym typeface="Inconsolata"/>
            </a:endParaRPr>
          </a:p>
        </p:txBody>
      </p:sp>
      <p:sp>
        <p:nvSpPr>
          <p:cNvPr id="2306" name="Google Shape;2306;p121"/>
          <p:cNvSpPr txBox="1"/>
          <p:nvPr/>
        </p:nvSpPr>
        <p:spPr>
          <a:xfrm>
            <a:off x="478550" y="3795038"/>
            <a:ext cx="14340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Roboto"/>
                <a:ea typeface="Roboto"/>
                <a:cs typeface="Roboto"/>
                <a:sym typeface="Roboto"/>
              </a:rPr>
              <a:t>Overwritten file</a:t>
            </a:r>
            <a:endParaRPr sz="1200">
              <a:latin typeface="Roboto"/>
              <a:ea typeface="Roboto"/>
              <a:cs typeface="Roboto"/>
              <a:sym typeface="Roboto"/>
            </a:endParaRPr>
          </a:p>
        </p:txBody>
      </p:sp>
      <p:sp>
        <p:nvSpPr>
          <p:cNvPr id="2307" name="Google Shape;2307;p121"/>
          <p:cNvSpPr/>
          <p:nvPr/>
        </p:nvSpPr>
        <p:spPr>
          <a:xfrm>
            <a:off x="4512975" y="4134000"/>
            <a:ext cx="2646300" cy="2967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	Free space</a:t>
            </a:r>
            <a:endParaRPr>
              <a:solidFill>
                <a:srgbClr val="FFFFFF"/>
              </a:solidFill>
              <a:latin typeface="Roboto"/>
              <a:ea typeface="Roboto"/>
              <a:cs typeface="Roboto"/>
              <a:sym typeface="Roboto"/>
            </a:endParaRPr>
          </a:p>
        </p:txBody>
      </p:sp>
      <p:sp>
        <p:nvSpPr>
          <p:cNvPr id="2308" name="Google Shape;2308;p121"/>
          <p:cNvSpPr txBox="1"/>
          <p:nvPr/>
        </p:nvSpPr>
        <p:spPr>
          <a:xfrm>
            <a:off x="3428209" y="3795038"/>
            <a:ext cx="1100700" cy="226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200">
                <a:latin typeface="Roboto"/>
                <a:ea typeface="Roboto"/>
                <a:cs typeface="Roboto"/>
                <a:sym typeface="Roboto"/>
              </a:rPr>
              <a:t>Slack space</a:t>
            </a:r>
            <a:endParaRPr sz="1200">
              <a:latin typeface="Roboto"/>
              <a:ea typeface="Roboto"/>
              <a:cs typeface="Roboto"/>
              <a:sym typeface="Roboto"/>
            </a:endParaRPr>
          </a:p>
        </p:txBody>
      </p:sp>
      <p:cxnSp>
        <p:nvCxnSpPr>
          <p:cNvPr id="2309" name="Google Shape;2309;p121"/>
          <p:cNvCxnSpPr/>
          <p:nvPr/>
        </p:nvCxnSpPr>
        <p:spPr>
          <a:xfrm>
            <a:off x="555863" y="3176475"/>
            <a:ext cx="579600" cy="0"/>
          </a:xfrm>
          <a:prstGeom prst="straightConnector1">
            <a:avLst/>
          </a:prstGeom>
          <a:noFill/>
          <a:ln w="19050" cap="flat" cmpd="sng">
            <a:solidFill>
              <a:srgbClr val="FFFFFF"/>
            </a:solidFill>
            <a:prstDash val="solid"/>
            <a:round/>
            <a:headEnd type="stealth" w="med" len="med"/>
            <a:tailEnd type="none" w="med" len="med"/>
          </a:ln>
        </p:spPr>
      </p:cxnSp>
      <p:sp>
        <p:nvSpPr>
          <p:cNvPr id="2310" name="Google Shape;2310;p121"/>
          <p:cNvSpPr/>
          <p:nvPr/>
        </p:nvSpPr>
        <p:spPr>
          <a:xfrm>
            <a:off x="3428196" y="4024763"/>
            <a:ext cx="383700" cy="7161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t>G</a:t>
            </a:r>
            <a:endParaRPr/>
          </a:p>
        </p:txBody>
      </p:sp>
      <p:sp>
        <p:nvSpPr>
          <p:cNvPr id="2311" name="Google Shape;2311;p121"/>
          <p:cNvSpPr/>
          <p:nvPr/>
        </p:nvSpPr>
        <p:spPr>
          <a:xfrm>
            <a:off x="3925436" y="4024763"/>
            <a:ext cx="383700" cy="716100"/>
          </a:xfrm>
          <a:prstGeom prst="roundRect">
            <a:avLst>
              <a:gd name="adj" fmla="val 16667"/>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en">
                <a:solidFill>
                  <a:srgbClr val="FFFFFF"/>
                </a:solidFill>
              </a:rPr>
              <a:t>H</a:t>
            </a:r>
            <a:endParaRPr>
              <a:solidFill>
                <a:srgbClr val="FFFFFF"/>
              </a:solidFill>
            </a:endParaRPr>
          </a:p>
        </p:txBody>
      </p:sp>
      <p:cxnSp>
        <p:nvCxnSpPr>
          <p:cNvPr id="2312" name="Google Shape;2312;p121"/>
          <p:cNvCxnSpPr/>
          <p:nvPr/>
        </p:nvCxnSpPr>
        <p:spPr>
          <a:xfrm rot="10800000">
            <a:off x="6622638" y="4282350"/>
            <a:ext cx="579600" cy="0"/>
          </a:xfrm>
          <a:prstGeom prst="straightConnector1">
            <a:avLst/>
          </a:prstGeom>
          <a:noFill/>
          <a:ln w="19050" cap="flat" cmpd="sng">
            <a:solidFill>
              <a:srgbClr val="FFFFFF"/>
            </a:solidFill>
            <a:prstDash val="solid"/>
            <a:round/>
            <a:headEnd type="stealth" w="med" len="med"/>
            <a:tailEnd type="none" w="med" len="med"/>
          </a:ln>
        </p:spPr>
      </p:cxnSp>
      <p:cxnSp>
        <p:nvCxnSpPr>
          <p:cNvPr id="2313" name="Google Shape;2313;p121"/>
          <p:cNvCxnSpPr/>
          <p:nvPr/>
        </p:nvCxnSpPr>
        <p:spPr>
          <a:xfrm>
            <a:off x="4512963" y="4282350"/>
            <a:ext cx="579600" cy="0"/>
          </a:xfrm>
          <a:prstGeom prst="straightConnector1">
            <a:avLst/>
          </a:prstGeom>
          <a:noFill/>
          <a:ln w="19050" cap="flat" cmpd="sng">
            <a:solidFill>
              <a:srgbClr val="FFFFFF"/>
            </a:solidFill>
            <a:prstDash val="solid"/>
            <a:round/>
            <a:headEnd type="stealth"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6E4"/>
        </a:solidFill>
        <a:effectLst/>
      </p:bgPr>
    </p:bg>
    <p:spTree>
      <p:nvGrpSpPr>
        <p:cNvPr id="1" name="Shape 2317"/>
        <p:cNvGrpSpPr/>
        <p:nvPr/>
      </p:nvGrpSpPr>
      <p:grpSpPr>
        <a:xfrm>
          <a:off x="0" y="0"/>
          <a:ext cx="0" cy="0"/>
          <a:chOff x="0" y="0"/>
          <a:chExt cx="0" cy="0"/>
        </a:xfrm>
      </p:grpSpPr>
      <p:sp>
        <p:nvSpPr>
          <p:cNvPr id="2318" name="Google Shape;2318;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Forensic Disk Image Formats</a:t>
            </a:r>
            <a:endParaRPr/>
          </a:p>
        </p:txBody>
      </p:sp>
      <p:sp>
        <p:nvSpPr>
          <p:cNvPr id="2319" name="Google Shape;2319;p122"/>
          <p:cNvSpPr txBox="1">
            <a:spLocks noGrp="1"/>
          </p:cNvSpPr>
          <p:nvPr>
            <p:ph type="subTitle" idx="1"/>
          </p:nvPr>
        </p:nvSpPr>
        <p:spPr>
          <a:xfrm>
            <a:off x="0" y="675975"/>
            <a:ext cx="9144000" cy="94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Forensic backups (system image or bit-stream image) create an exact replica of all contents on the hard drive, including slack space, free space, and deleted files. </a:t>
            </a:r>
            <a:endParaRPr/>
          </a:p>
          <a:p>
            <a:pPr marL="0" lvl="0" indent="0" algn="l" rtl="0">
              <a:spcBef>
                <a:spcPts val="0"/>
              </a:spcBef>
              <a:spcAft>
                <a:spcPts val="0"/>
              </a:spcAft>
              <a:buClr>
                <a:schemeClr val="dk1"/>
              </a:buClr>
              <a:buSzPts val="1100"/>
              <a:buFont typeface="Arial"/>
              <a:buNone/>
            </a:pPr>
            <a:endParaRPr sz="1600"/>
          </a:p>
          <a:p>
            <a:pPr marL="0" lvl="0" indent="0" algn="l" rtl="0">
              <a:spcBef>
                <a:spcPts val="0"/>
              </a:spcBef>
              <a:spcAft>
                <a:spcPts val="0"/>
              </a:spcAft>
              <a:buClr>
                <a:schemeClr val="dk1"/>
              </a:buClr>
              <a:buSzPts val="1100"/>
              <a:buFont typeface="Arial"/>
              <a:buNone/>
            </a:pPr>
            <a:r>
              <a:rPr lang="en" sz="1600"/>
              <a:t>Forensic backup images are created in the following formats:</a:t>
            </a:r>
            <a:endParaRPr sz="1600"/>
          </a:p>
          <a:p>
            <a:pPr marL="0" lvl="0" indent="0" algn="l" rtl="0">
              <a:spcBef>
                <a:spcPts val="100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20" name="Google Shape;2320;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graphicFrame>
        <p:nvGraphicFramePr>
          <p:cNvPr id="2321" name="Google Shape;2321;p122"/>
          <p:cNvGraphicFramePr/>
          <p:nvPr/>
        </p:nvGraphicFramePr>
        <p:xfrm>
          <a:off x="391550" y="2010150"/>
          <a:ext cx="8360900" cy="2788675"/>
        </p:xfrm>
        <a:graphic>
          <a:graphicData uri="http://schemas.openxmlformats.org/drawingml/2006/table">
            <a:tbl>
              <a:tblPr>
                <a:noFill/>
                <a:tableStyleId>{157ABAE0-AAE5-4EBC-9074-886D1A2203B0}</a:tableStyleId>
              </a:tblPr>
              <a:tblGrid>
                <a:gridCol w="4180450">
                  <a:extLst>
                    <a:ext uri="{9D8B030D-6E8A-4147-A177-3AD203B41FA5}">
                      <a16:colId xmlns:a16="http://schemas.microsoft.com/office/drawing/2014/main" val="20000"/>
                    </a:ext>
                  </a:extLst>
                </a:gridCol>
                <a:gridCol w="4180450">
                  <a:extLst>
                    <a:ext uri="{9D8B030D-6E8A-4147-A177-3AD203B41FA5}">
                      <a16:colId xmlns:a16="http://schemas.microsoft.com/office/drawing/2014/main" val="20001"/>
                    </a:ext>
                  </a:extLst>
                </a:gridCol>
              </a:tblGrid>
              <a:tr h="235575">
                <a:tc>
                  <a:txBody>
                    <a:bodyPr/>
                    <a:lstStyle/>
                    <a:p>
                      <a:pPr marL="0" lvl="0" indent="0" algn="l" rtl="0">
                        <a:spcBef>
                          <a:spcPts val="0"/>
                        </a:spcBef>
                        <a:spcAft>
                          <a:spcPts val="0"/>
                        </a:spcAft>
                        <a:buNone/>
                      </a:pPr>
                      <a:r>
                        <a:rPr lang="en" sz="1600">
                          <a:solidFill>
                            <a:srgbClr val="FFFFFF"/>
                          </a:solidFill>
                          <a:latin typeface="Roboto Medium"/>
                          <a:ea typeface="Roboto Medium"/>
                          <a:cs typeface="Roboto Medium"/>
                          <a:sym typeface="Roboto Medium"/>
                        </a:rPr>
                        <a:t>Raw Format</a:t>
                      </a:r>
                      <a:endParaRPr sz="1600">
                        <a:solidFill>
                          <a:srgbClr val="FFFFFF"/>
                        </a:solidFill>
                        <a:latin typeface="Roboto Medium"/>
                        <a:ea typeface="Roboto Medium"/>
                        <a:cs typeface="Roboto Medium"/>
                        <a:sym typeface="Roboto Medium"/>
                      </a:endParaRPr>
                    </a:p>
                  </a:txBody>
                  <a:tcPr marL="182875" marR="91425" marT="91425" marB="91425" anchor="b">
                    <a:solidFill>
                      <a:srgbClr val="1D76D8"/>
                    </a:solidFill>
                  </a:tcPr>
                </a:tc>
                <a:tc>
                  <a:txBody>
                    <a:bodyPr/>
                    <a:lstStyle/>
                    <a:p>
                      <a:pPr marL="0" lvl="0" indent="0" algn="l" rtl="0">
                        <a:spcBef>
                          <a:spcPts val="0"/>
                        </a:spcBef>
                        <a:spcAft>
                          <a:spcPts val="0"/>
                        </a:spcAft>
                        <a:buNone/>
                      </a:pPr>
                      <a:r>
                        <a:rPr lang="en" sz="1600">
                          <a:solidFill>
                            <a:srgbClr val="FFFFFF"/>
                          </a:solidFill>
                          <a:latin typeface="Roboto Medium"/>
                          <a:ea typeface="Roboto Medium"/>
                          <a:cs typeface="Roboto Medium"/>
                          <a:sym typeface="Roboto Medium"/>
                        </a:rPr>
                        <a:t>Advanced Forensic Format (AFF)</a:t>
                      </a:r>
                      <a:endParaRPr sz="1600">
                        <a:solidFill>
                          <a:srgbClr val="FFFFFF"/>
                        </a:solidFill>
                        <a:latin typeface="Roboto Medium"/>
                        <a:ea typeface="Roboto Medium"/>
                        <a:cs typeface="Roboto Medium"/>
                        <a:sym typeface="Roboto Medium"/>
                      </a:endParaRPr>
                    </a:p>
                  </a:txBody>
                  <a:tcPr marL="182875" marR="91425" marT="91425" marB="91425" anchor="b">
                    <a:solidFill>
                      <a:srgbClr val="073763"/>
                    </a:solidFill>
                  </a:tcPr>
                </a:tc>
                <a:extLst>
                  <a:ext uri="{0D108BD9-81ED-4DB2-BD59-A6C34878D82A}">
                    <a16:rowId xmlns:a16="http://schemas.microsoft.com/office/drawing/2014/main" val="10000"/>
                  </a:ext>
                </a:extLst>
              </a:tr>
              <a:tr h="619575">
                <a:tc>
                  <a:txBody>
                    <a:bodyPr/>
                    <a:lstStyle/>
                    <a:p>
                      <a:pPr marL="0" lvl="0" indent="0" algn="l" rtl="0">
                        <a:spcBef>
                          <a:spcPts val="0"/>
                        </a:spcBef>
                        <a:spcAft>
                          <a:spcPts val="0"/>
                        </a:spcAft>
                        <a:buNone/>
                      </a:pPr>
                      <a:r>
                        <a:rPr lang="en">
                          <a:latin typeface="Roboto"/>
                          <a:ea typeface="Roboto"/>
                          <a:cs typeface="Roboto"/>
                          <a:sym typeface="Roboto"/>
                        </a:rPr>
                        <a:t>Created with programs like </a:t>
                      </a:r>
                      <a:r>
                        <a:rPr lang="en">
                          <a:latin typeface="Inconsolata"/>
                          <a:ea typeface="Inconsolata"/>
                          <a:cs typeface="Inconsolata"/>
                          <a:sym typeface="Inconsolata"/>
                        </a:rPr>
                        <a:t>dd</a:t>
                      </a:r>
                      <a:r>
                        <a:rPr lang="en">
                          <a:latin typeface="Roboto"/>
                          <a:ea typeface="Roboto"/>
                          <a:cs typeface="Roboto"/>
                          <a:sym typeface="Roboto"/>
                        </a:rPr>
                        <a:t>, </a:t>
                      </a:r>
                      <a:r>
                        <a:rPr lang="en">
                          <a:latin typeface="Inconsolata"/>
                          <a:ea typeface="Inconsolata"/>
                          <a:cs typeface="Inconsolata"/>
                          <a:sym typeface="Inconsolata"/>
                        </a:rPr>
                        <a:t>ddfldd</a:t>
                      </a:r>
                      <a:r>
                        <a:rPr lang="en">
                          <a:latin typeface="Roboto"/>
                          <a:ea typeface="Roboto"/>
                          <a:cs typeface="Roboto"/>
                          <a:sym typeface="Roboto"/>
                        </a:rPr>
                        <a:t>, and </a:t>
                      </a:r>
                      <a:r>
                        <a:rPr lang="en">
                          <a:latin typeface="Inconsolata"/>
                          <a:ea typeface="Inconsolata"/>
                          <a:cs typeface="Inconsolata"/>
                          <a:sym typeface="Inconsolata"/>
                        </a:rPr>
                        <a:t>ddcdd</a:t>
                      </a:r>
                      <a:r>
                        <a:rPr lang="en">
                          <a:latin typeface="Roboto"/>
                          <a:ea typeface="Roboto"/>
                          <a:cs typeface="Roboto"/>
                          <a:sym typeface="Roboto"/>
                        </a:rPr>
                        <a:t>.</a:t>
                      </a:r>
                      <a:endParaRPr>
                        <a:latin typeface="Roboto"/>
                        <a:ea typeface="Roboto"/>
                        <a:cs typeface="Roboto"/>
                        <a:sym typeface="Roboto"/>
                      </a:endParaRPr>
                    </a:p>
                  </a:txBody>
                  <a:tcPr marL="182875" marR="91425" marT="91425" marB="91425" anchor="ctr">
                    <a:solidFill>
                      <a:srgbClr val="FFFFFF"/>
                    </a:solidFill>
                  </a:tcPr>
                </a:tc>
                <a:tc>
                  <a:txBody>
                    <a:bodyPr/>
                    <a:lstStyle/>
                    <a:p>
                      <a:pPr marL="0" lvl="0" indent="0" algn="l" rtl="0">
                        <a:spcBef>
                          <a:spcPts val="0"/>
                        </a:spcBef>
                        <a:spcAft>
                          <a:spcPts val="0"/>
                        </a:spcAft>
                        <a:buNone/>
                      </a:pPr>
                      <a:r>
                        <a:rPr lang="en">
                          <a:latin typeface="Roboto"/>
                          <a:ea typeface="Roboto"/>
                          <a:cs typeface="Roboto"/>
                          <a:sym typeface="Roboto"/>
                        </a:rPr>
                        <a:t>For disk image and related forensic metadata.</a:t>
                      </a:r>
                      <a:endParaRPr>
                        <a:latin typeface="Roboto"/>
                        <a:ea typeface="Roboto"/>
                        <a:cs typeface="Roboto"/>
                        <a:sym typeface="Roboto"/>
                      </a:endParaRPr>
                    </a:p>
                  </a:txBody>
                  <a:tcPr marL="182875" marR="91425" marT="91425" marB="91425" anchor="ctr">
                    <a:solidFill>
                      <a:srgbClr val="FFFFFF"/>
                    </a:solidFill>
                  </a:tcPr>
                </a:tc>
                <a:extLst>
                  <a:ext uri="{0D108BD9-81ED-4DB2-BD59-A6C34878D82A}">
                    <a16:rowId xmlns:a16="http://schemas.microsoft.com/office/drawing/2014/main" val="10001"/>
                  </a:ext>
                </a:extLst>
              </a:tr>
              <a:tr h="1550700">
                <a:tc>
                  <a:txBody>
                    <a:bodyPr/>
                    <a:lstStyle/>
                    <a:p>
                      <a:pPr marL="0" lvl="0" indent="0" algn="l" rtl="0">
                        <a:spcBef>
                          <a:spcPts val="0"/>
                        </a:spcBef>
                        <a:spcAft>
                          <a:spcPts val="0"/>
                        </a:spcAft>
                        <a:buNone/>
                      </a:pPr>
                      <a:r>
                        <a:rPr lang="en" b="1">
                          <a:solidFill>
                            <a:srgbClr val="1D76D8"/>
                          </a:solidFill>
                          <a:latin typeface="Roboto"/>
                          <a:ea typeface="Roboto"/>
                          <a:cs typeface="Roboto"/>
                          <a:sym typeface="Roboto"/>
                        </a:rPr>
                        <a:t>Examples: </a:t>
                      </a:r>
                      <a:r>
                        <a:rPr lang="en">
                          <a:solidFill>
                            <a:srgbClr val="1D76D8"/>
                          </a:solidFill>
                          <a:latin typeface="Roboto"/>
                          <a:ea typeface="Roboto"/>
                          <a:cs typeface="Roboto"/>
                          <a:sym typeface="Roboto"/>
                        </a:rPr>
                        <a:t> </a:t>
                      </a:r>
                      <a:endParaRPr>
                        <a:solidFill>
                          <a:srgbClr val="1D76D8"/>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2000">
                          <a:latin typeface="Inconsolata"/>
                          <a:ea typeface="Inconsolata"/>
                          <a:cs typeface="Inconsolata"/>
                          <a:sym typeface="Inconsolata"/>
                        </a:rPr>
                        <a:t>.</a:t>
                      </a:r>
                      <a:r>
                        <a:rPr lang="en" sz="2000">
                          <a:latin typeface="Roboto"/>
                          <a:ea typeface="Roboto"/>
                          <a:cs typeface="Roboto"/>
                          <a:sym typeface="Roboto"/>
                        </a:rPr>
                        <a:t>bin</a:t>
                      </a:r>
                      <a:endParaRPr sz="2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000">
                          <a:latin typeface="Roboto"/>
                          <a:ea typeface="Roboto"/>
                          <a:cs typeface="Roboto"/>
                          <a:sym typeface="Roboto"/>
                        </a:rPr>
                        <a:t>.dd</a:t>
                      </a:r>
                      <a:endParaRPr sz="2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000">
                          <a:latin typeface="Roboto"/>
                          <a:ea typeface="Roboto"/>
                          <a:cs typeface="Roboto"/>
                          <a:sym typeface="Roboto"/>
                        </a:rPr>
                        <a:t>.img</a:t>
                      </a:r>
                      <a:endParaRPr sz="2000">
                        <a:latin typeface="Roboto"/>
                        <a:ea typeface="Roboto"/>
                        <a:cs typeface="Roboto"/>
                        <a:sym typeface="Roboto"/>
                      </a:endParaRPr>
                    </a:p>
                    <a:p>
                      <a:pPr marL="0" lvl="0" indent="0" algn="l" rtl="0">
                        <a:spcBef>
                          <a:spcPts val="0"/>
                        </a:spcBef>
                        <a:spcAft>
                          <a:spcPts val="0"/>
                        </a:spcAft>
                        <a:buNone/>
                      </a:pPr>
                      <a:r>
                        <a:rPr lang="en" sz="2000">
                          <a:latin typeface="Roboto"/>
                          <a:ea typeface="Roboto"/>
                          <a:cs typeface="Roboto"/>
                          <a:sym typeface="Roboto"/>
                        </a:rPr>
                        <a:t>.raw </a:t>
                      </a:r>
                      <a:endParaRPr sz="800">
                        <a:latin typeface="Roboto"/>
                        <a:ea typeface="Roboto"/>
                        <a:cs typeface="Roboto"/>
                        <a:sym typeface="Roboto"/>
                      </a:endParaRPr>
                    </a:p>
                  </a:txBody>
                  <a:tcPr marL="182875" marR="91425" marT="91425" marB="91425">
                    <a:solidFill>
                      <a:srgbClr val="F0F8FF"/>
                    </a:solidFill>
                  </a:tcPr>
                </a:tc>
                <a:tc>
                  <a:txBody>
                    <a:bodyPr/>
                    <a:lstStyle/>
                    <a:p>
                      <a:pPr marL="0" lvl="0" indent="0" algn="l" rtl="0">
                        <a:spcBef>
                          <a:spcPts val="0"/>
                        </a:spcBef>
                        <a:spcAft>
                          <a:spcPts val="0"/>
                        </a:spcAft>
                        <a:buNone/>
                      </a:pPr>
                      <a:r>
                        <a:rPr lang="en" b="1">
                          <a:solidFill>
                            <a:srgbClr val="073763"/>
                          </a:solidFill>
                          <a:latin typeface="Roboto"/>
                          <a:ea typeface="Roboto"/>
                          <a:cs typeface="Roboto"/>
                          <a:sym typeface="Roboto"/>
                        </a:rPr>
                        <a:t>Examples: </a:t>
                      </a:r>
                      <a:r>
                        <a:rPr lang="en" sz="1300" b="1">
                          <a:solidFill>
                            <a:srgbClr val="073763"/>
                          </a:solidFill>
                          <a:latin typeface="Roboto"/>
                          <a:ea typeface="Roboto"/>
                          <a:cs typeface="Roboto"/>
                          <a:sym typeface="Roboto"/>
                        </a:rPr>
                        <a:t> </a:t>
                      </a:r>
                      <a:endParaRPr sz="1300" b="1">
                        <a:solidFill>
                          <a:srgbClr val="073763"/>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2000">
                          <a:latin typeface="Roboto"/>
                          <a:ea typeface="Roboto"/>
                          <a:cs typeface="Roboto"/>
                          <a:sym typeface="Roboto"/>
                        </a:rPr>
                        <a:t>.AFF</a:t>
                      </a:r>
                      <a:endParaRPr sz="20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2000">
                          <a:latin typeface="Roboto"/>
                          <a:ea typeface="Roboto"/>
                          <a:cs typeface="Roboto"/>
                          <a:sym typeface="Roboto"/>
                        </a:rPr>
                        <a:t>.AFF4</a:t>
                      </a:r>
                      <a:endParaRPr sz="2000">
                        <a:latin typeface="Roboto"/>
                        <a:ea typeface="Roboto"/>
                        <a:cs typeface="Roboto"/>
                        <a:sym typeface="Roboto"/>
                      </a:endParaRPr>
                    </a:p>
                    <a:p>
                      <a:pPr marL="0" lvl="0" indent="0" algn="l" rtl="0">
                        <a:spcBef>
                          <a:spcPts val="0"/>
                        </a:spcBef>
                        <a:spcAft>
                          <a:spcPts val="0"/>
                        </a:spcAft>
                        <a:buNone/>
                      </a:pPr>
                      <a:endParaRPr sz="1100">
                        <a:latin typeface="Roboto"/>
                        <a:ea typeface="Roboto"/>
                        <a:cs typeface="Roboto"/>
                        <a:sym typeface="Roboto"/>
                      </a:endParaRPr>
                    </a:p>
                  </a:txBody>
                  <a:tcPr marL="182875" marR="91425" marT="91425" marB="91425">
                    <a:solidFill>
                      <a:srgbClr val="F0F8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CE9FB"/>
        </a:solidFill>
        <a:effectLst/>
      </p:bgPr>
    </p:bg>
    <p:spTree>
      <p:nvGrpSpPr>
        <p:cNvPr id="1" name="Shape 2037"/>
        <p:cNvGrpSpPr/>
        <p:nvPr/>
      </p:nvGrpSpPr>
      <p:grpSpPr>
        <a:xfrm>
          <a:off x="0" y="0"/>
          <a:ext cx="0" cy="0"/>
          <a:chOff x="0" y="0"/>
          <a:chExt cx="0" cy="0"/>
        </a:xfrm>
      </p:grpSpPr>
      <p:sp>
        <p:nvSpPr>
          <p:cNvPr id="2038" name="Google Shape;2038;p105"/>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5"/>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4" name="Google Shape;2044;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2045" name="Google Shape;2045;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2046" name="Google Shape;2046;p105"/>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Summarize the basic principles and methodologies of digital forensics.</a:t>
            </a:r>
            <a:endParaRPr/>
          </a:p>
        </p:txBody>
      </p:sp>
      <p:sp>
        <p:nvSpPr>
          <p:cNvPr id="2047" name="Google Shape;2047;p105"/>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Describe various skill sets needed in digital forensics jobs.</a:t>
            </a:r>
            <a:endParaRPr/>
          </a:p>
        </p:txBody>
      </p:sp>
      <p:sp>
        <p:nvSpPr>
          <p:cNvPr id="2048" name="Google Shape;2048;p105"/>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Outline the approach to collecting, preserving, analyzing, and reporting forensic evidence.</a:t>
            </a:r>
            <a:endParaRPr/>
          </a:p>
        </p:txBody>
      </p:sp>
      <p:sp>
        <p:nvSpPr>
          <p:cNvPr id="2049" name="Google Shape;2049;p105"/>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Conduct a preliminary review for a forensic case.</a:t>
            </a:r>
            <a:endParaRPr/>
          </a:p>
        </p:txBody>
      </p:sp>
      <p:sp>
        <p:nvSpPr>
          <p:cNvPr id="2050" name="Google Shape;2050;p105"/>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Preserve and document evidence using Autopsy.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325"/>
        <p:cNvGrpSpPr/>
        <p:nvPr/>
      </p:nvGrpSpPr>
      <p:grpSpPr>
        <a:xfrm>
          <a:off x="0" y="0"/>
          <a:ext cx="0" cy="0"/>
          <a:chOff x="0" y="0"/>
          <a:chExt cx="0" cy="0"/>
        </a:xfrm>
      </p:grpSpPr>
      <p:sp>
        <p:nvSpPr>
          <p:cNvPr id="2326" name="Google Shape;232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Working with Live Systems</a:t>
            </a:r>
            <a:endParaRPr/>
          </a:p>
        </p:txBody>
      </p:sp>
      <p:sp>
        <p:nvSpPr>
          <p:cNvPr id="2327" name="Google Shape;2327;p123"/>
          <p:cNvSpPr txBox="1">
            <a:spLocks noGrp="1"/>
          </p:cNvSpPr>
          <p:nvPr>
            <p:ph type="subTitle" idx="1"/>
          </p:nvPr>
        </p:nvSpPr>
        <p:spPr>
          <a:xfrm>
            <a:off x="0" y="675975"/>
            <a:ext cx="9144000" cy="364800"/>
          </a:xfrm>
          <a:prstGeom prst="rect">
            <a:avLst/>
          </a:prstGeom>
        </p:spPr>
        <p:txBody>
          <a:bodyPr spcFirstLastPara="1" wrap="square" lIns="457200" tIns="91425" rIns="182875" bIns="91425" anchor="t" anchorCtr="0">
            <a:noAutofit/>
          </a:bodyPr>
          <a:lstStyle/>
          <a:p>
            <a:pPr marL="0" lvl="0" indent="0" algn="l" rtl="0">
              <a:spcBef>
                <a:spcPts val="0"/>
              </a:spcBef>
              <a:spcAft>
                <a:spcPts val="0"/>
              </a:spcAft>
              <a:buClr>
                <a:schemeClr val="dk1"/>
              </a:buClr>
              <a:buSzPts val="1100"/>
              <a:buFont typeface="Arial"/>
              <a:buNone/>
            </a:pPr>
            <a:r>
              <a:rPr lang="en" sz="1700"/>
              <a:t>Always use caution when working with live systems. It is possible that an attacker is waiting for the user to log back in before completing an attack.</a:t>
            </a:r>
            <a:endParaRPr sz="1700"/>
          </a:p>
        </p:txBody>
      </p:sp>
      <p:sp>
        <p:nvSpPr>
          <p:cNvPr id="2328" name="Google Shape;2328;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2329" name="Google Shape;2329;p123"/>
          <p:cNvSpPr/>
          <p:nvPr/>
        </p:nvSpPr>
        <p:spPr>
          <a:xfrm>
            <a:off x="1352550" y="1482175"/>
            <a:ext cx="4248900" cy="998100"/>
          </a:xfrm>
          <a:prstGeom prst="roundRect">
            <a:avLst>
              <a:gd name="adj" fmla="val 1204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228600" rIns="91425" bIns="91425" anchor="ctr" anchorCtr="0">
            <a:noAutofit/>
          </a:bodyPr>
          <a:lstStyle/>
          <a:p>
            <a:pPr marL="0" lvl="0" indent="0" algn="l" rtl="0">
              <a:spcBef>
                <a:spcPts val="0"/>
              </a:spcBef>
              <a:spcAft>
                <a:spcPts val="1000"/>
              </a:spcAft>
              <a:buNone/>
            </a:pPr>
            <a:r>
              <a:rPr lang="en" sz="1200">
                <a:solidFill>
                  <a:schemeClr val="dk1"/>
                </a:solidFill>
                <a:latin typeface="Roboto"/>
                <a:ea typeface="Roboto"/>
                <a:cs typeface="Roboto"/>
                <a:sym typeface="Roboto"/>
              </a:rPr>
              <a:t>The primary reason for working on a live system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is to capture items that will not survive a power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loss, such as volatile memory, swap files, running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processes, and active network connections.</a:t>
            </a:r>
            <a:endParaRPr sz="1200">
              <a:latin typeface="Roboto"/>
              <a:ea typeface="Roboto"/>
              <a:cs typeface="Roboto"/>
              <a:sym typeface="Roboto"/>
            </a:endParaRPr>
          </a:p>
        </p:txBody>
      </p:sp>
      <p:pic>
        <p:nvPicPr>
          <p:cNvPr id="2330" name="Google Shape;2330;p123"/>
          <p:cNvPicPr preferRelativeResize="0"/>
          <p:nvPr/>
        </p:nvPicPr>
        <p:blipFill rotWithShape="1">
          <a:blip r:embed="rId3">
            <a:alphaModFix/>
          </a:blip>
          <a:srcRect t="1830" b="1830"/>
          <a:stretch/>
        </p:blipFill>
        <p:spPr>
          <a:xfrm>
            <a:off x="429768" y="1506161"/>
            <a:ext cx="785567" cy="606900"/>
          </a:xfrm>
          <a:prstGeom prst="rect">
            <a:avLst/>
          </a:prstGeom>
          <a:noFill/>
          <a:ln>
            <a:noFill/>
          </a:ln>
        </p:spPr>
      </p:pic>
      <p:sp>
        <p:nvSpPr>
          <p:cNvPr id="2331" name="Google Shape;2331;p123"/>
          <p:cNvSpPr/>
          <p:nvPr/>
        </p:nvSpPr>
        <p:spPr>
          <a:xfrm>
            <a:off x="1352550" y="2648725"/>
            <a:ext cx="4248900" cy="724200"/>
          </a:xfrm>
          <a:prstGeom prst="roundRect">
            <a:avLst>
              <a:gd name="adj" fmla="val 1204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228600" rIns="0" bIns="91425" anchor="ctr" anchorCtr="0">
            <a:noAutofit/>
          </a:bodyPr>
          <a:lstStyle/>
          <a:p>
            <a:pPr marL="0" lvl="0" indent="0" algn="l" rtl="0">
              <a:spcBef>
                <a:spcPts val="0"/>
              </a:spcBef>
              <a:spcAft>
                <a:spcPts val="1000"/>
              </a:spcAft>
              <a:buNone/>
            </a:pPr>
            <a:r>
              <a:rPr lang="en" sz="1200">
                <a:solidFill>
                  <a:schemeClr val="dk1"/>
                </a:solidFill>
                <a:latin typeface="Roboto"/>
                <a:ea typeface="Roboto"/>
                <a:cs typeface="Roboto"/>
                <a:sym typeface="Roboto"/>
              </a:rPr>
              <a:t>Mistakes such as writing data to memory or disk can potentially destroy evidence. This is why it is critical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use forensic tools like write blockers.</a:t>
            </a:r>
            <a:endParaRPr sz="1200">
              <a:latin typeface="Roboto"/>
              <a:ea typeface="Roboto"/>
              <a:cs typeface="Roboto"/>
              <a:sym typeface="Roboto"/>
            </a:endParaRPr>
          </a:p>
        </p:txBody>
      </p:sp>
      <p:pic>
        <p:nvPicPr>
          <p:cNvPr id="2332" name="Google Shape;2332;p123"/>
          <p:cNvPicPr preferRelativeResize="0"/>
          <p:nvPr/>
        </p:nvPicPr>
        <p:blipFill rotWithShape="1">
          <a:blip r:embed="rId3">
            <a:alphaModFix/>
          </a:blip>
          <a:srcRect t="1830" b="1830"/>
          <a:stretch/>
        </p:blipFill>
        <p:spPr>
          <a:xfrm>
            <a:off x="429768" y="2672710"/>
            <a:ext cx="785567" cy="606900"/>
          </a:xfrm>
          <a:prstGeom prst="rect">
            <a:avLst/>
          </a:prstGeom>
          <a:noFill/>
          <a:ln>
            <a:noFill/>
          </a:ln>
        </p:spPr>
      </p:pic>
      <p:sp>
        <p:nvSpPr>
          <p:cNvPr id="2333" name="Google Shape;2333;p123"/>
          <p:cNvSpPr/>
          <p:nvPr/>
        </p:nvSpPr>
        <p:spPr>
          <a:xfrm>
            <a:off x="1352550" y="3581450"/>
            <a:ext cx="4248900" cy="894900"/>
          </a:xfrm>
          <a:prstGeom prst="roundRect">
            <a:avLst>
              <a:gd name="adj" fmla="val 1204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228600" rIns="0" bIns="91425" anchor="ctr" anchorCtr="0">
            <a:noAutofit/>
          </a:bodyPr>
          <a:lstStyle/>
          <a:p>
            <a:pPr marL="0" lvl="0" indent="0" algn="l" rtl="0">
              <a:spcBef>
                <a:spcPts val="0"/>
              </a:spcBef>
              <a:spcAft>
                <a:spcPts val="1000"/>
              </a:spcAft>
              <a:buClr>
                <a:schemeClr val="dk1"/>
              </a:buClr>
              <a:buSzPts val="1100"/>
              <a:buFont typeface="Arial"/>
              <a:buNone/>
            </a:pPr>
            <a:r>
              <a:rPr lang="en" sz="1200">
                <a:solidFill>
                  <a:schemeClr val="dk1"/>
                </a:solidFill>
                <a:latin typeface="Roboto"/>
                <a:ea typeface="Roboto"/>
                <a:cs typeface="Roboto"/>
                <a:sym typeface="Roboto"/>
              </a:rPr>
              <a:t>A </a:t>
            </a:r>
            <a:r>
              <a:rPr lang="en" sz="1200" b="1">
                <a:solidFill>
                  <a:schemeClr val="dk1"/>
                </a:solidFill>
                <a:latin typeface="Roboto"/>
                <a:ea typeface="Roboto"/>
                <a:cs typeface="Roboto"/>
                <a:sym typeface="Roboto"/>
              </a:rPr>
              <a:t>write blocker</a:t>
            </a:r>
            <a:r>
              <a:rPr lang="en" sz="1200">
                <a:solidFill>
                  <a:schemeClr val="dk1"/>
                </a:solidFill>
                <a:latin typeface="Roboto"/>
                <a:ea typeface="Roboto"/>
                <a:cs typeface="Roboto"/>
                <a:sym typeface="Roboto"/>
              </a:rPr>
              <a:t> is a device that allows anything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connected to it to only perform read operations. This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prevents the drive from being written to and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evidence from being overwritten. </a:t>
            </a:r>
            <a:endParaRPr sz="1200">
              <a:latin typeface="Roboto"/>
              <a:ea typeface="Roboto"/>
              <a:cs typeface="Roboto"/>
              <a:sym typeface="Roboto"/>
            </a:endParaRPr>
          </a:p>
        </p:txBody>
      </p:sp>
      <p:pic>
        <p:nvPicPr>
          <p:cNvPr id="2334" name="Google Shape;2334;p123"/>
          <p:cNvPicPr preferRelativeResize="0"/>
          <p:nvPr/>
        </p:nvPicPr>
        <p:blipFill rotWithShape="1">
          <a:blip r:embed="rId3">
            <a:alphaModFix/>
          </a:blip>
          <a:srcRect t="1830" b="1830"/>
          <a:stretch/>
        </p:blipFill>
        <p:spPr>
          <a:xfrm>
            <a:off x="429768" y="3605436"/>
            <a:ext cx="785567" cy="606900"/>
          </a:xfrm>
          <a:prstGeom prst="rect">
            <a:avLst/>
          </a:prstGeom>
          <a:noFill/>
          <a:ln>
            <a:noFill/>
          </a:ln>
        </p:spPr>
      </p:pic>
      <p:pic>
        <p:nvPicPr>
          <p:cNvPr id="2335" name="Google Shape;2335;p123"/>
          <p:cNvPicPr preferRelativeResize="0"/>
          <p:nvPr/>
        </p:nvPicPr>
        <p:blipFill rotWithShape="1">
          <a:blip r:embed="rId4">
            <a:alphaModFix/>
          </a:blip>
          <a:srcRect l="10591" r="23907" b="8941"/>
          <a:stretch/>
        </p:blipFill>
        <p:spPr>
          <a:xfrm>
            <a:off x="4795224" y="915250"/>
            <a:ext cx="4361077" cy="4041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339"/>
        <p:cNvGrpSpPr/>
        <p:nvPr/>
      </p:nvGrpSpPr>
      <p:grpSpPr>
        <a:xfrm>
          <a:off x="0" y="0"/>
          <a:ext cx="0" cy="0"/>
          <a:chOff x="0" y="0"/>
          <a:chExt cx="0" cy="0"/>
        </a:xfrm>
      </p:grpSpPr>
      <p:sp>
        <p:nvSpPr>
          <p:cNvPr id="2340" name="Google Shape;2340;p124"/>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24"/>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4"/>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24"/>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File Systems</a:t>
            </a:r>
            <a:endParaRPr/>
          </a:p>
        </p:txBody>
      </p:sp>
      <p:sp>
        <p:nvSpPr>
          <p:cNvPr id="2345" name="Google Shape;2345;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During an investigation, you might encounter these file systems: </a:t>
            </a:r>
            <a:endParaRPr/>
          </a:p>
        </p:txBody>
      </p:sp>
      <p:sp>
        <p:nvSpPr>
          <p:cNvPr id="2346" name="Google Shape;2346;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347" name="Google Shape;2347;p12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New Technology File System (NTFS)</a:t>
            </a:r>
            <a:r>
              <a:rPr lang="en">
                <a:solidFill>
                  <a:schemeClr val="dk1"/>
                </a:solidFill>
              </a:rPr>
              <a:t>, supported by Windows 10, 8, 7, Vista, XP, and NT.</a:t>
            </a:r>
            <a:endParaRPr/>
          </a:p>
        </p:txBody>
      </p:sp>
      <p:sp>
        <p:nvSpPr>
          <p:cNvPr id="2348" name="Google Shape;2348;p12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File Allocation System (FAT)</a:t>
            </a:r>
            <a:r>
              <a:rPr lang="en">
                <a:solidFill>
                  <a:schemeClr val="dk1"/>
                </a:solidFill>
              </a:rPr>
              <a:t>, supported by older and newer versions of Windows.</a:t>
            </a:r>
            <a:endParaRPr/>
          </a:p>
        </p:txBody>
      </p:sp>
      <p:sp>
        <p:nvSpPr>
          <p:cNvPr id="2349" name="Google Shape;2349;p12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Apple File System (AFS)</a:t>
            </a:r>
            <a:r>
              <a:rPr lang="en">
                <a:solidFill>
                  <a:schemeClr val="dk1"/>
                </a:solidFill>
              </a:rPr>
              <a:t>, used by the Mac OS system.</a:t>
            </a:r>
            <a:endParaRPr/>
          </a:p>
        </p:txBody>
      </p:sp>
      <p:sp>
        <p:nvSpPr>
          <p:cNvPr id="2350" name="Google Shape;2350;p12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b="1">
                <a:solidFill>
                  <a:schemeClr val="dk1"/>
                </a:solidFill>
              </a:rPr>
              <a:t>Fourth Extended File System (Ext4)</a:t>
            </a:r>
            <a:r>
              <a:rPr lang="en">
                <a:solidFill>
                  <a:schemeClr val="dk1"/>
                </a:solidFill>
              </a:rPr>
              <a:t>, used in RedHat, Kali, and Ubuntu.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12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 of Storage Media</a:t>
            </a:r>
            <a:endParaRPr/>
          </a:p>
        </p:txBody>
      </p:sp>
      <p:sp>
        <p:nvSpPr>
          <p:cNvPr id="2356" name="Google Shape;2356;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357" name="Google Shape;2357;p12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pic>
        <p:nvPicPr>
          <p:cNvPr id="2362" name="Google Shape;2362;p12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63" name="Google Shape;2363;p126"/>
          <p:cNvSpPr txBox="1"/>
          <p:nvPr/>
        </p:nvSpPr>
        <p:spPr>
          <a:xfrm>
            <a:off x="3577575" y="1384925"/>
            <a:ext cx="5092200" cy="1875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To extract valuable resources and information from devices, digital forensics experts need to have broad knowledge of various storage media.   </a:t>
            </a:r>
            <a:endParaRPr sz="2600">
              <a:solidFill>
                <a:srgbClr val="FFF2CC"/>
              </a:solidFill>
              <a:latin typeface="Roboto"/>
              <a:ea typeface="Roboto"/>
              <a:cs typeface="Roboto"/>
              <a:sym typeface="Roboto"/>
            </a:endParaRPr>
          </a:p>
        </p:txBody>
      </p:sp>
      <p:sp>
        <p:nvSpPr>
          <p:cNvPr id="2364" name="Google Shape;2364;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23</a:t>
            </a:fld>
            <a:endParaRPr sz="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27"/>
          <p:cNvSpPr/>
          <p:nvPr/>
        </p:nvSpPr>
        <p:spPr>
          <a:xfrm>
            <a:off x="68900" y="4823000"/>
            <a:ext cx="8937300" cy="134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27"/>
          <p:cNvSpPr/>
          <p:nvPr/>
        </p:nvSpPr>
        <p:spPr>
          <a:xfrm>
            <a:off x="-12300" y="3776650"/>
            <a:ext cx="4545600" cy="1366800"/>
          </a:xfrm>
          <a:prstGeom prst="rect">
            <a:avLst/>
          </a:prstGeom>
          <a:solidFill>
            <a:srgbClr val="D6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1" name="Google Shape;2371;p127"/>
          <p:cNvPicPr preferRelativeResize="0"/>
          <p:nvPr/>
        </p:nvPicPr>
        <p:blipFill rotWithShape="1">
          <a:blip r:embed="rId3">
            <a:alphaModFix/>
          </a:blip>
          <a:srcRect t="8590" b="2299"/>
          <a:stretch/>
        </p:blipFill>
        <p:spPr>
          <a:xfrm>
            <a:off x="3446700" y="876750"/>
            <a:ext cx="5107447" cy="3014498"/>
          </a:xfrm>
          <a:prstGeom prst="rect">
            <a:avLst/>
          </a:prstGeom>
          <a:noFill/>
          <a:ln>
            <a:noFill/>
          </a:ln>
        </p:spPr>
      </p:pic>
      <p:sp>
        <p:nvSpPr>
          <p:cNvPr id="2372" name="Google Shape;2372;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Mechanical hard drives have...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73" name="Google Shape;2373;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Mechanical Hard Drives</a:t>
            </a:r>
            <a:endParaRPr/>
          </a:p>
        </p:txBody>
      </p:sp>
      <p:sp>
        <p:nvSpPr>
          <p:cNvPr id="2374" name="Google Shape;2374;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75" name="Google Shape;2375;p127"/>
          <p:cNvSpPr txBox="1"/>
          <p:nvPr/>
        </p:nvSpPr>
        <p:spPr>
          <a:xfrm>
            <a:off x="0" y="3965125"/>
            <a:ext cx="4364700" cy="665400"/>
          </a:xfrm>
          <a:prstGeom prst="rect">
            <a:avLst/>
          </a:prstGeom>
          <a:noFill/>
          <a:ln>
            <a:noFill/>
          </a:ln>
        </p:spPr>
        <p:txBody>
          <a:bodyPr spcFirstLastPara="1" wrap="square" lIns="914400" tIns="91425" rIns="91425" bIns="9142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You can recover data from badly damaged devices, as long as you have the required </a:t>
            </a:r>
            <a:r>
              <a:rPr lang="en">
                <a:solidFill>
                  <a:schemeClr val="dk1"/>
                </a:solidFill>
                <a:latin typeface="Roboto"/>
                <a:ea typeface="Roboto"/>
                <a:cs typeface="Roboto"/>
                <a:sym typeface="Roboto"/>
              </a:rPr>
              <a:t>knowledge of mechanical hard drives</a:t>
            </a:r>
            <a:r>
              <a:rPr lang="en">
                <a:latin typeface="Roboto"/>
                <a:ea typeface="Roboto"/>
                <a:cs typeface="Roboto"/>
                <a:sym typeface="Roboto"/>
              </a:rPr>
              <a:t>. </a:t>
            </a:r>
            <a:endParaRPr>
              <a:latin typeface="Roboto"/>
              <a:ea typeface="Roboto"/>
              <a:cs typeface="Roboto"/>
              <a:sym typeface="Roboto"/>
            </a:endParaRPr>
          </a:p>
        </p:txBody>
      </p:sp>
      <p:sp>
        <p:nvSpPr>
          <p:cNvPr id="2376" name="Google Shape;2376;p127"/>
          <p:cNvSpPr/>
          <p:nvPr/>
        </p:nvSpPr>
        <p:spPr>
          <a:xfrm>
            <a:off x="440875" y="1647975"/>
            <a:ext cx="2727000" cy="1224900"/>
          </a:xfrm>
          <a:prstGeom prst="roundRect">
            <a:avLst>
              <a:gd name="adj" fmla="val 11229"/>
            </a:avLst>
          </a:prstGeom>
          <a:solidFill>
            <a:srgbClr val="453C9E"/>
          </a:solidFill>
          <a:ln>
            <a:noFill/>
          </a:ln>
        </p:spPr>
        <p:txBody>
          <a:bodyPr spcFirstLastPara="1" wrap="square" lIns="91425" tIns="182875" rIns="91425" bIns="91425" anchor="ctr" anchorCtr="0">
            <a:noAutofit/>
          </a:bodyPr>
          <a:lstStyle/>
          <a:p>
            <a:pPr marL="0" lvl="0" indent="0" algn="l" rtl="0">
              <a:spcBef>
                <a:spcPts val="0"/>
              </a:spcBef>
              <a:spcAft>
                <a:spcPts val="1000"/>
              </a:spcAft>
              <a:buNone/>
            </a:pPr>
            <a:r>
              <a:rPr lang="en" sz="1300">
                <a:solidFill>
                  <a:srgbClr val="FFFFFF"/>
                </a:solidFill>
                <a:latin typeface="Roboto"/>
                <a:ea typeface="Roboto"/>
                <a:cs typeface="Roboto"/>
                <a:sym typeface="Roboto"/>
              </a:rPr>
              <a:t>...far larger storage capacities than other types of drives. This means the imaging process can take a very long time when performing a bit-level copy.</a:t>
            </a:r>
            <a:endParaRPr sz="1300"/>
          </a:p>
        </p:txBody>
      </p:sp>
      <p:cxnSp>
        <p:nvCxnSpPr>
          <p:cNvPr id="2377" name="Google Shape;2377;p127"/>
          <p:cNvCxnSpPr/>
          <p:nvPr/>
        </p:nvCxnSpPr>
        <p:spPr>
          <a:xfrm rot="10800000" flipH="1">
            <a:off x="3167750" y="1955850"/>
            <a:ext cx="2449500" cy="297900"/>
          </a:xfrm>
          <a:prstGeom prst="straightConnector1">
            <a:avLst/>
          </a:prstGeom>
          <a:noFill/>
          <a:ln w="19050" cap="flat" cmpd="sng">
            <a:solidFill>
              <a:srgbClr val="453C9E"/>
            </a:solidFill>
            <a:prstDash val="solid"/>
            <a:round/>
            <a:headEnd type="none" w="med" len="med"/>
            <a:tailEnd type="oval" w="med" len="med"/>
          </a:ln>
        </p:spPr>
      </p:cxnSp>
      <p:sp>
        <p:nvSpPr>
          <p:cNvPr id="2378" name="Google Shape;2378;p127"/>
          <p:cNvSpPr/>
          <p:nvPr/>
        </p:nvSpPr>
        <p:spPr>
          <a:xfrm>
            <a:off x="6319150" y="3581825"/>
            <a:ext cx="2382600" cy="866100"/>
          </a:xfrm>
          <a:prstGeom prst="roundRect">
            <a:avLst>
              <a:gd name="adj" fmla="val 11229"/>
            </a:avLst>
          </a:prstGeom>
          <a:solidFill>
            <a:srgbClr val="453C9E"/>
          </a:solidFill>
          <a:ln>
            <a:noFill/>
          </a:ln>
        </p:spPr>
        <p:txBody>
          <a:bodyPr spcFirstLastPara="1" wrap="square" lIns="91425" tIns="182875" rIns="91425" bIns="91425" anchor="ctr" anchorCtr="0">
            <a:noAutofit/>
          </a:bodyPr>
          <a:lstStyle/>
          <a:p>
            <a:pPr marL="0" lvl="0" indent="0" algn="l" rtl="0">
              <a:spcBef>
                <a:spcPts val="0"/>
              </a:spcBef>
              <a:spcAft>
                <a:spcPts val="1000"/>
              </a:spcAft>
              <a:buNone/>
            </a:pPr>
            <a:r>
              <a:rPr lang="en" sz="1300">
                <a:solidFill>
                  <a:srgbClr val="FFFFFF"/>
                </a:solidFill>
                <a:latin typeface="Roboto"/>
                <a:ea typeface="Roboto"/>
                <a:cs typeface="Roboto"/>
                <a:sym typeface="Roboto"/>
              </a:rPr>
              <a:t>...very delicate moving parts that can be damaged if not handled properly.</a:t>
            </a:r>
            <a:endParaRPr sz="1300">
              <a:solidFill>
                <a:srgbClr val="FFFFFF"/>
              </a:solidFill>
              <a:latin typeface="Roboto"/>
              <a:ea typeface="Roboto"/>
              <a:cs typeface="Roboto"/>
              <a:sym typeface="Roboto"/>
            </a:endParaRPr>
          </a:p>
        </p:txBody>
      </p:sp>
      <p:cxnSp>
        <p:nvCxnSpPr>
          <p:cNvPr id="2379" name="Google Shape;2379;p127"/>
          <p:cNvCxnSpPr/>
          <p:nvPr/>
        </p:nvCxnSpPr>
        <p:spPr>
          <a:xfrm rot="10800000">
            <a:off x="5595975" y="2262425"/>
            <a:ext cx="1949700" cy="1319400"/>
          </a:xfrm>
          <a:prstGeom prst="straightConnector1">
            <a:avLst/>
          </a:prstGeom>
          <a:noFill/>
          <a:ln w="19050" cap="flat" cmpd="sng">
            <a:solidFill>
              <a:srgbClr val="453C9E"/>
            </a:solidFill>
            <a:prstDash val="solid"/>
            <a:round/>
            <a:headEnd type="none" w="med" len="med"/>
            <a:tailEnd type="oval" w="med" len="med"/>
          </a:ln>
        </p:spPr>
      </p:cxnSp>
      <p:sp>
        <p:nvSpPr>
          <p:cNvPr id="2380" name="Google Shape;2380;p127"/>
          <p:cNvSpPr txBox="1"/>
          <p:nvPr/>
        </p:nvSpPr>
        <p:spPr>
          <a:xfrm>
            <a:off x="156350" y="3735300"/>
            <a:ext cx="4377000" cy="225300"/>
          </a:xfrm>
          <a:prstGeom prst="rect">
            <a:avLst/>
          </a:prstGeom>
          <a:solidFill>
            <a:srgbClr val="42A7A8"/>
          </a:solidFill>
          <a:ln>
            <a:noFill/>
          </a:ln>
        </p:spPr>
        <p:txBody>
          <a:bodyPr spcFirstLastPara="1" wrap="square" lIns="914400" tIns="18275" rIns="548625" bIns="91425" anchor="t" anchorCtr="0">
            <a:noAutofit/>
          </a:bodyPr>
          <a:lstStyle/>
          <a:p>
            <a:pPr marL="0" lvl="0" indent="0" algn="l" rtl="0">
              <a:spcBef>
                <a:spcPts val="0"/>
              </a:spcBef>
              <a:spcAft>
                <a:spcPts val="0"/>
              </a:spcAft>
              <a:buNone/>
            </a:pPr>
            <a:r>
              <a:rPr lang="en" sz="1200">
                <a:solidFill>
                  <a:srgbClr val="FFFFFF"/>
                </a:solidFill>
                <a:latin typeface="Roboto Medium"/>
                <a:ea typeface="Roboto Medium"/>
                <a:cs typeface="Roboto Medium"/>
                <a:sym typeface="Roboto Medium"/>
              </a:rPr>
              <a:t>FORENSIC  IMPLICATION</a:t>
            </a:r>
            <a:endParaRPr sz="1200">
              <a:solidFill>
                <a:srgbClr val="FFFFFF"/>
              </a:solidFill>
              <a:latin typeface="Roboto Medium"/>
              <a:ea typeface="Roboto Medium"/>
              <a:cs typeface="Roboto Medium"/>
              <a:sym typeface="Roboto Medium"/>
            </a:endParaRPr>
          </a:p>
        </p:txBody>
      </p:sp>
      <p:pic>
        <p:nvPicPr>
          <p:cNvPr id="2381" name="Google Shape;2381;p127"/>
          <p:cNvPicPr preferRelativeResize="0"/>
          <p:nvPr/>
        </p:nvPicPr>
        <p:blipFill>
          <a:blip r:embed="rId4">
            <a:alphaModFix/>
          </a:blip>
          <a:stretch>
            <a:fillRect/>
          </a:stretch>
        </p:blipFill>
        <p:spPr>
          <a:xfrm>
            <a:off x="156353" y="3623250"/>
            <a:ext cx="551375" cy="556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pic>
        <p:nvPicPr>
          <p:cNvPr id="2386" name="Google Shape;2386;p128"/>
          <p:cNvPicPr preferRelativeResize="0"/>
          <p:nvPr/>
        </p:nvPicPr>
        <p:blipFill>
          <a:blip r:embed="rId3">
            <a:alphaModFix/>
          </a:blip>
          <a:stretch>
            <a:fillRect/>
          </a:stretch>
        </p:blipFill>
        <p:spPr>
          <a:xfrm>
            <a:off x="3381725" y="1844363"/>
            <a:ext cx="2380550" cy="1700400"/>
          </a:xfrm>
          <a:prstGeom prst="rect">
            <a:avLst/>
          </a:prstGeom>
          <a:noFill/>
          <a:ln>
            <a:noFill/>
          </a:ln>
        </p:spPr>
      </p:pic>
      <p:pic>
        <p:nvPicPr>
          <p:cNvPr id="2387" name="Google Shape;2387;p128"/>
          <p:cNvPicPr preferRelativeResize="0"/>
          <p:nvPr/>
        </p:nvPicPr>
        <p:blipFill>
          <a:blip r:embed="rId4">
            <a:alphaModFix/>
          </a:blip>
          <a:stretch>
            <a:fillRect/>
          </a:stretch>
        </p:blipFill>
        <p:spPr>
          <a:xfrm>
            <a:off x="605975" y="1996675"/>
            <a:ext cx="1794701" cy="1196476"/>
          </a:xfrm>
          <a:prstGeom prst="rect">
            <a:avLst/>
          </a:prstGeom>
          <a:noFill/>
          <a:ln>
            <a:noFill/>
          </a:ln>
        </p:spPr>
      </p:pic>
      <p:pic>
        <p:nvPicPr>
          <p:cNvPr id="2388" name="Google Shape;2388;p128"/>
          <p:cNvPicPr preferRelativeResize="0"/>
          <p:nvPr/>
        </p:nvPicPr>
        <p:blipFill>
          <a:blip r:embed="rId5">
            <a:alphaModFix/>
          </a:blip>
          <a:stretch>
            <a:fillRect/>
          </a:stretch>
        </p:blipFill>
        <p:spPr>
          <a:xfrm>
            <a:off x="7088776" y="2258351"/>
            <a:ext cx="1147001" cy="764651"/>
          </a:xfrm>
          <a:prstGeom prst="rect">
            <a:avLst/>
          </a:prstGeom>
          <a:noFill/>
          <a:ln>
            <a:noFill/>
          </a:ln>
        </p:spPr>
      </p:pic>
      <p:sp>
        <p:nvSpPr>
          <p:cNvPr id="2389" name="Google Shape;2389;p128"/>
          <p:cNvSpPr/>
          <p:nvPr/>
        </p:nvSpPr>
        <p:spPr>
          <a:xfrm>
            <a:off x="-12300" y="3720650"/>
            <a:ext cx="9168600" cy="1422900"/>
          </a:xfrm>
          <a:prstGeom prst="rect">
            <a:avLst/>
          </a:prstGeom>
          <a:solidFill>
            <a:srgbClr val="D6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 Closer Review of Storage Media</a:t>
            </a:r>
            <a:endParaRPr/>
          </a:p>
        </p:txBody>
      </p:sp>
      <p:sp>
        <p:nvSpPr>
          <p:cNvPr id="2391" name="Google Shape;2391;p128"/>
          <p:cNvSpPr txBox="1">
            <a:spLocks noGrp="1"/>
          </p:cNvSpPr>
          <p:nvPr>
            <p:ph type="subTitle" idx="1"/>
          </p:nvPr>
        </p:nvSpPr>
        <p:spPr>
          <a:xfrm>
            <a:off x="0" y="698125"/>
            <a:ext cx="29439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Flash Storage </a:t>
            </a:r>
            <a:endParaRPr sz="1600">
              <a:latin typeface="Roboto Medium"/>
              <a:ea typeface="Roboto Medium"/>
              <a:cs typeface="Roboto Medium"/>
              <a:sym typeface="Roboto Medium"/>
            </a:endParaRPr>
          </a:p>
        </p:txBody>
      </p:sp>
      <p:sp>
        <p:nvSpPr>
          <p:cNvPr id="2392" name="Google Shape;239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393" name="Google Shape;2393;p128"/>
          <p:cNvSpPr txBox="1">
            <a:spLocks noGrp="1"/>
          </p:cNvSpPr>
          <p:nvPr>
            <p:ph type="body" idx="3"/>
          </p:nvPr>
        </p:nvSpPr>
        <p:spPr>
          <a:xfrm>
            <a:off x="175" y="1006475"/>
            <a:ext cx="2943900" cy="914100"/>
          </a:xfrm>
          <a:prstGeom prst="rect">
            <a:avLst/>
          </a:prstGeom>
        </p:spPr>
        <p:txBody>
          <a:bodyPr spcFirstLastPara="1" wrap="square" lIns="457200" tIns="91425" rIns="182875" bIns="91425" anchor="t" anchorCtr="0">
            <a:noAutofit/>
          </a:bodyPr>
          <a:lstStyle/>
          <a:p>
            <a:pPr marL="0" lvl="0" indent="0" algn="l" rtl="0">
              <a:spcBef>
                <a:spcPts val="0"/>
              </a:spcBef>
              <a:spcAft>
                <a:spcPts val="800"/>
              </a:spcAft>
              <a:buNone/>
            </a:pPr>
            <a:r>
              <a:rPr lang="en" sz="1200"/>
              <a:t>Flash storage devices have no moving parts and use flash memory, allowing for quicker read and write access. </a:t>
            </a:r>
            <a:endParaRPr sz="1200"/>
          </a:p>
        </p:txBody>
      </p:sp>
      <p:sp>
        <p:nvSpPr>
          <p:cNvPr id="2394" name="Google Shape;2394;p128"/>
          <p:cNvSpPr txBox="1">
            <a:spLocks noGrp="1"/>
          </p:cNvSpPr>
          <p:nvPr>
            <p:ph type="subTitle" idx="1"/>
          </p:nvPr>
        </p:nvSpPr>
        <p:spPr>
          <a:xfrm>
            <a:off x="3218737" y="698125"/>
            <a:ext cx="2943900" cy="364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Solid State Drives (SSD)</a:t>
            </a:r>
            <a:endParaRPr sz="1600">
              <a:latin typeface="Roboto Medium"/>
              <a:ea typeface="Roboto Medium"/>
              <a:cs typeface="Roboto Medium"/>
              <a:sym typeface="Roboto Medium"/>
            </a:endParaRPr>
          </a:p>
        </p:txBody>
      </p:sp>
      <p:sp>
        <p:nvSpPr>
          <p:cNvPr id="2395" name="Google Shape;2395;p128"/>
          <p:cNvSpPr txBox="1">
            <a:spLocks noGrp="1"/>
          </p:cNvSpPr>
          <p:nvPr>
            <p:ph type="body" idx="3"/>
          </p:nvPr>
        </p:nvSpPr>
        <p:spPr>
          <a:xfrm>
            <a:off x="3218737" y="1006475"/>
            <a:ext cx="2863200" cy="9141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1200"/>
              <a:t>SSD storage devices use flash memory chips and have no moving parts. They also have larger storage capacity and faster read-write access.</a:t>
            </a:r>
            <a:endParaRPr sz="1200"/>
          </a:p>
        </p:txBody>
      </p:sp>
      <p:sp>
        <p:nvSpPr>
          <p:cNvPr id="2396" name="Google Shape;2396;p128"/>
          <p:cNvSpPr txBox="1">
            <a:spLocks noGrp="1"/>
          </p:cNvSpPr>
          <p:nvPr>
            <p:ph type="body" idx="3"/>
          </p:nvPr>
        </p:nvSpPr>
        <p:spPr>
          <a:xfrm>
            <a:off x="3174424" y="3812700"/>
            <a:ext cx="2608800" cy="9141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1100"/>
              <a:t>SSD data can be lost or wiped out in seconds, so investigators must be careful when using forensic tools to image and recover data.  </a:t>
            </a:r>
            <a:endParaRPr sz="1100"/>
          </a:p>
        </p:txBody>
      </p:sp>
      <p:sp>
        <p:nvSpPr>
          <p:cNvPr id="2397" name="Google Shape;2397;p128"/>
          <p:cNvSpPr txBox="1">
            <a:spLocks noGrp="1"/>
          </p:cNvSpPr>
          <p:nvPr>
            <p:ph type="subTitle" idx="1"/>
          </p:nvPr>
        </p:nvSpPr>
        <p:spPr>
          <a:xfrm>
            <a:off x="6338300" y="698125"/>
            <a:ext cx="2435100" cy="364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SD / MicroSD Cards</a:t>
            </a:r>
            <a:endParaRPr sz="1600">
              <a:latin typeface="Roboto Medium"/>
              <a:ea typeface="Roboto Medium"/>
              <a:cs typeface="Roboto Medium"/>
              <a:sym typeface="Roboto Medium"/>
            </a:endParaRPr>
          </a:p>
          <a:p>
            <a:pPr marL="0" lvl="0" indent="0" algn="l" rtl="0">
              <a:spcBef>
                <a:spcPts val="0"/>
              </a:spcBef>
              <a:spcAft>
                <a:spcPts val="0"/>
              </a:spcAft>
              <a:buNone/>
            </a:pPr>
            <a:endParaRPr sz="1600">
              <a:latin typeface="Roboto Medium"/>
              <a:ea typeface="Roboto Medium"/>
              <a:cs typeface="Roboto Medium"/>
              <a:sym typeface="Roboto Medium"/>
            </a:endParaRPr>
          </a:p>
          <a:p>
            <a:pPr marL="0" lvl="0" indent="0" algn="l" rtl="0">
              <a:spcBef>
                <a:spcPts val="0"/>
              </a:spcBef>
              <a:spcAft>
                <a:spcPts val="0"/>
              </a:spcAft>
              <a:buNone/>
            </a:pPr>
            <a:endParaRPr sz="1600">
              <a:latin typeface="Roboto Medium"/>
              <a:ea typeface="Roboto Medium"/>
              <a:cs typeface="Roboto Medium"/>
              <a:sym typeface="Roboto Medium"/>
            </a:endParaRPr>
          </a:p>
        </p:txBody>
      </p:sp>
      <p:sp>
        <p:nvSpPr>
          <p:cNvPr id="2398" name="Google Shape;2398;p128"/>
          <p:cNvSpPr txBox="1">
            <a:spLocks noGrp="1"/>
          </p:cNvSpPr>
          <p:nvPr>
            <p:ph type="body" idx="3"/>
          </p:nvPr>
        </p:nvSpPr>
        <p:spPr>
          <a:xfrm>
            <a:off x="6338300" y="1006475"/>
            <a:ext cx="2643600" cy="779100"/>
          </a:xfrm>
          <a:prstGeom prst="rect">
            <a:avLst/>
          </a:prstGeom>
        </p:spPr>
        <p:txBody>
          <a:bodyPr spcFirstLastPara="1" wrap="square" lIns="0" tIns="91425" rIns="0" bIns="91425" anchor="t" anchorCtr="0">
            <a:noAutofit/>
          </a:bodyPr>
          <a:lstStyle/>
          <a:p>
            <a:pPr marL="0" lvl="0" indent="0" algn="l" rtl="0">
              <a:spcBef>
                <a:spcPts val="0"/>
              </a:spcBef>
              <a:spcAft>
                <a:spcPts val="0"/>
              </a:spcAft>
              <a:buClr>
                <a:schemeClr val="dk1"/>
              </a:buClr>
              <a:buSzPts val="1100"/>
              <a:buFont typeface="Arial"/>
              <a:buNone/>
            </a:pPr>
            <a:r>
              <a:rPr lang="en" sz="1200"/>
              <a:t>SD cards store data inside a flash memory chip, similar to solid-state devices. </a:t>
            </a:r>
            <a:endParaRPr sz="1200"/>
          </a:p>
          <a:p>
            <a:pPr marL="0" lvl="0" indent="0" algn="l" rtl="0">
              <a:spcBef>
                <a:spcPts val="800"/>
              </a:spcBef>
              <a:spcAft>
                <a:spcPts val="800"/>
              </a:spcAft>
              <a:buNone/>
            </a:pPr>
            <a:endParaRPr sz="1200"/>
          </a:p>
        </p:txBody>
      </p:sp>
      <p:sp>
        <p:nvSpPr>
          <p:cNvPr id="2399" name="Google Shape;2399;p128"/>
          <p:cNvSpPr txBox="1">
            <a:spLocks noGrp="1"/>
          </p:cNvSpPr>
          <p:nvPr>
            <p:ph type="body" idx="3"/>
          </p:nvPr>
        </p:nvSpPr>
        <p:spPr>
          <a:xfrm>
            <a:off x="6338300" y="3812700"/>
            <a:ext cx="2484900" cy="9141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sz="1100"/>
              <a:t>It is possible to retrieve SD card data even if it has been deleted or the disk has been formatted. Rather than being erased, data is set aside for reuse. </a:t>
            </a:r>
            <a:endParaRPr sz="1100"/>
          </a:p>
          <a:p>
            <a:pPr marL="0" lvl="0" indent="0" algn="l" rtl="0">
              <a:spcBef>
                <a:spcPts val="800"/>
              </a:spcBef>
              <a:spcAft>
                <a:spcPts val="800"/>
              </a:spcAft>
              <a:buNone/>
            </a:pPr>
            <a:r>
              <a:rPr lang="en" sz="1100"/>
              <a:t>Used in cell phones and smartphones.</a:t>
            </a:r>
            <a:endParaRPr sz="1100"/>
          </a:p>
        </p:txBody>
      </p:sp>
      <p:pic>
        <p:nvPicPr>
          <p:cNvPr id="2400" name="Google Shape;2400;p128"/>
          <p:cNvPicPr preferRelativeResize="0"/>
          <p:nvPr/>
        </p:nvPicPr>
        <p:blipFill>
          <a:blip r:embed="rId6">
            <a:alphaModFix/>
          </a:blip>
          <a:stretch>
            <a:fillRect/>
          </a:stretch>
        </p:blipFill>
        <p:spPr>
          <a:xfrm>
            <a:off x="9819775" y="3313712"/>
            <a:ext cx="1101950" cy="1469250"/>
          </a:xfrm>
          <a:prstGeom prst="rect">
            <a:avLst/>
          </a:prstGeom>
          <a:noFill/>
          <a:ln>
            <a:noFill/>
          </a:ln>
        </p:spPr>
      </p:pic>
      <p:sp>
        <p:nvSpPr>
          <p:cNvPr id="2401" name="Google Shape;2401;p128"/>
          <p:cNvSpPr txBox="1">
            <a:spLocks noGrp="1"/>
          </p:cNvSpPr>
          <p:nvPr>
            <p:ph type="body" idx="3"/>
          </p:nvPr>
        </p:nvSpPr>
        <p:spPr>
          <a:xfrm>
            <a:off x="44100" y="3812700"/>
            <a:ext cx="2863200" cy="1330800"/>
          </a:xfrm>
          <a:prstGeom prst="rect">
            <a:avLst/>
          </a:prstGeom>
        </p:spPr>
        <p:txBody>
          <a:bodyPr spcFirstLastPara="1" wrap="square" lIns="365750" tIns="91425" rIns="91425" bIns="91425" anchor="t" anchorCtr="0">
            <a:noAutofit/>
          </a:bodyPr>
          <a:lstStyle/>
          <a:p>
            <a:pPr marL="0" lvl="0" indent="0" algn="l" rtl="0">
              <a:spcBef>
                <a:spcPts val="0"/>
              </a:spcBef>
              <a:spcAft>
                <a:spcPts val="0"/>
              </a:spcAft>
              <a:buNone/>
            </a:pPr>
            <a:r>
              <a:rPr lang="en" sz="1100"/>
              <a:t>Flash memory or flash storage is non-volatile, meaning it holds data even when disconnected from power. </a:t>
            </a:r>
            <a:endParaRPr sz="1100"/>
          </a:p>
          <a:p>
            <a:pPr marL="0" lvl="0" indent="0" algn="l" rtl="0">
              <a:spcBef>
                <a:spcPts val="800"/>
              </a:spcBef>
              <a:spcAft>
                <a:spcPts val="800"/>
              </a:spcAft>
              <a:buNone/>
            </a:pPr>
            <a:r>
              <a:rPr lang="en" sz="1100"/>
              <a:t>Used in devices such as USB drives, mobile phones, cameras, and tablet computers.</a:t>
            </a:r>
            <a:endParaRPr sz="1100"/>
          </a:p>
        </p:txBody>
      </p:sp>
      <p:pic>
        <p:nvPicPr>
          <p:cNvPr id="2402" name="Google Shape;2402;p128"/>
          <p:cNvPicPr preferRelativeResize="0"/>
          <p:nvPr/>
        </p:nvPicPr>
        <p:blipFill rotWithShape="1">
          <a:blip r:embed="rId7">
            <a:alphaModFix amt="26000"/>
          </a:blip>
          <a:srcRect l="6559" r="6559"/>
          <a:stretch/>
        </p:blipFill>
        <p:spPr>
          <a:xfrm>
            <a:off x="2962825" y="641675"/>
            <a:ext cx="261874" cy="4657350"/>
          </a:xfrm>
          <a:prstGeom prst="rect">
            <a:avLst/>
          </a:prstGeom>
          <a:noFill/>
          <a:ln>
            <a:noFill/>
          </a:ln>
        </p:spPr>
      </p:pic>
      <p:pic>
        <p:nvPicPr>
          <p:cNvPr id="2403" name="Google Shape;2403;p128"/>
          <p:cNvPicPr preferRelativeResize="0"/>
          <p:nvPr/>
        </p:nvPicPr>
        <p:blipFill rotWithShape="1">
          <a:blip r:embed="rId7">
            <a:alphaModFix amt="26000"/>
          </a:blip>
          <a:srcRect l="6559" r="6559"/>
          <a:stretch/>
        </p:blipFill>
        <p:spPr>
          <a:xfrm>
            <a:off x="6057926" y="641675"/>
            <a:ext cx="261874" cy="4657350"/>
          </a:xfrm>
          <a:prstGeom prst="rect">
            <a:avLst/>
          </a:prstGeom>
          <a:noFill/>
          <a:ln>
            <a:noFill/>
          </a:ln>
        </p:spPr>
      </p:pic>
      <p:sp>
        <p:nvSpPr>
          <p:cNvPr id="2404" name="Google Shape;2404;p128"/>
          <p:cNvSpPr txBox="1"/>
          <p:nvPr/>
        </p:nvSpPr>
        <p:spPr>
          <a:xfrm>
            <a:off x="-25" y="3550425"/>
            <a:ext cx="9144000" cy="225300"/>
          </a:xfrm>
          <a:prstGeom prst="rect">
            <a:avLst/>
          </a:prstGeom>
          <a:solidFill>
            <a:srgbClr val="42A7A8"/>
          </a:solidFill>
          <a:ln>
            <a:noFill/>
          </a:ln>
        </p:spPr>
        <p:txBody>
          <a:bodyPr spcFirstLastPara="1" wrap="square" lIns="822950" tIns="18275" rIns="91425" bIns="91425" anchor="t" anchorCtr="0">
            <a:noAutofit/>
          </a:bodyPr>
          <a:lstStyle/>
          <a:p>
            <a:pPr marL="0" lvl="0" indent="0" algn="l" rtl="0">
              <a:spcBef>
                <a:spcPts val="0"/>
              </a:spcBef>
              <a:spcAft>
                <a:spcPts val="0"/>
              </a:spcAft>
              <a:buNone/>
            </a:pPr>
            <a:r>
              <a:rPr lang="en" sz="1200">
                <a:solidFill>
                  <a:srgbClr val="FFFFFF"/>
                </a:solidFill>
                <a:latin typeface="Roboto Medium"/>
                <a:ea typeface="Roboto Medium"/>
                <a:cs typeface="Roboto Medium"/>
                <a:sym typeface="Roboto Medium"/>
              </a:rPr>
              <a:t>FORENSIC  IMPLICATIONS</a:t>
            </a:r>
            <a:endParaRPr sz="1200">
              <a:solidFill>
                <a:srgbClr val="FFFFFF"/>
              </a:solidFill>
              <a:latin typeface="Roboto Medium"/>
              <a:ea typeface="Roboto Medium"/>
              <a:cs typeface="Roboto Medium"/>
              <a:sym typeface="Roboto Medium"/>
            </a:endParaRPr>
          </a:p>
        </p:txBody>
      </p:sp>
      <p:pic>
        <p:nvPicPr>
          <p:cNvPr id="2405" name="Google Shape;2405;p128"/>
          <p:cNvPicPr preferRelativeResize="0"/>
          <p:nvPr/>
        </p:nvPicPr>
        <p:blipFill>
          <a:blip r:embed="rId8">
            <a:alphaModFix/>
          </a:blip>
          <a:stretch>
            <a:fillRect/>
          </a:stretch>
        </p:blipFill>
        <p:spPr>
          <a:xfrm>
            <a:off x="117703" y="3409875"/>
            <a:ext cx="551375" cy="556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Firmware</a:t>
            </a:r>
            <a:endParaRPr/>
          </a:p>
        </p:txBody>
      </p:sp>
      <p:sp>
        <p:nvSpPr>
          <p:cNvPr id="2411" name="Google Shape;2411;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During collection, we may encounter password-protected storage media and password protected </a:t>
            </a:r>
            <a:r>
              <a:rPr lang="en" b="1"/>
              <a:t>firmware.</a:t>
            </a:r>
            <a:endParaRPr b="1"/>
          </a:p>
        </p:txBody>
      </p:sp>
      <p:sp>
        <p:nvSpPr>
          <p:cNvPr id="2412" name="Google Shape;2412;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2413" name="Google Shape;2413;p129"/>
          <p:cNvPicPr preferRelativeResize="0"/>
          <p:nvPr/>
        </p:nvPicPr>
        <p:blipFill rotWithShape="1">
          <a:blip r:embed="rId3">
            <a:alphaModFix/>
          </a:blip>
          <a:srcRect t="12048" b="3634"/>
          <a:stretch/>
        </p:blipFill>
        <p:spPr>
          <a:xfrm>
            <a:off x="-12300" y="0"/>
            <a:ext cx="9168593" cy="5143501"/>
          </a:xfrm>
          <a:prstGeom prst="rect">
            <a:avLst/>
          </a:prstGeom>
          <a:noFill/>
          <a:ln>
            <a:noFill/>
          </a:ln>
        </p:spPr>
      </p:pic>
      <p:sp>
        <p:nvSpPr>
          <p:cNvPr id="2414" name="Google Shape;2414;p129"/>
          <p:cNvSpPr txBox="1"/>
          <p:nvPr/>
        </p:nvSpPr>
        <p:spPr>
          <a:xfrm>
            <a:off x="3085400" y="1771575"/>
            <a:ext cx="4119000" cy="123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000">
                <a:solidFill>
                  <a:srgbClr val="FFFFFF"/>
                </a:solidFill>
                <a:latin typeface="Roboto Light"/>
                <a:ea typeface="Roboto Light"/>
                <a:cs typeface="Roboto Light"/>
                <a:sym typeface="Roboto Light"/>
              </a:rPr>
              <a:t>During collection, we may encounter password-protected storage media and firmware.</a:t>
            </a:r>
            <a:endParaRPr sz="2000">
              <a:solidFill>
                <a:srgbClr val="FFFFFF"/>
              </a:solidFill>
              <a:latin typeface="Roboto Light"/>
              <a:ea typeface="Roboto Light"/>
              <a:cs typeface="Roboto Light"/>
              <a:sym typeface="Roboto Light"/>
            </a:endParaRPr>
          </a:p>
        </p:txBody>
      </p:sp>
      <p:sp>
        <p:nvSpPr>
          <p:cNvPr id="2415" name="Google Shape;2415;p129"/>
          <p:cNvSpPr txBox="1">
            <a:spLocks noGrp="1"/>
          </p:cNvSpPr>
          <p:nvPr>
            <p:ph type="sldNum" idx="12"/>
          </p:nvPr>
        </p:nvSpPr>
        <p:spPr>
          <a:xfrm>
            <a:off x="8791600" y="4957200"/>
            <a:ext cx="89100" cy="90300"/>
          </a:xfrm>
          <a:prstGeom prst="rect">
            <a:avLst/>
          </a:prstGeom>
          <a:solidFill>
            <a:srgbClr val="274E13"/>
          </a:solidFill>
        </p:spPr>
        <p:txBody>
          <a:bodyPr spcFirstLastPara="1" wrap="square" lIns="0" tIns="0" rIns="0" bIns="91425" anchor="t" anchorCtr="0">
            <a:noAutofit/>
          </a:bodyPr>
          <a:lstStyle/>
          <a:p>
            <a:pPr marL="0" marR="0" lvl="0" indent="0" algn="r" rtl="0">
              <a:spcBef>
                <a:spcPts val="0"/>
              </a:spcBef>
              <a:spcAft>
                <a:spcPts val="0"/>
              </a:spcAft>
              <a:buNone/>
            </a:pPr>
            <a:fld id="{00000000-1234-1234-1234-123412341234}" type="slidenum">
              <a:rPr lang="en">
                <a:solidFill>
                  <a:srgbClr val="FFFFFF"/>
                </a:solidFill>
              </a:rPr>
              <a:t>26</a:t>
            </a:fld>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27</a:t>
            </a:fld>
            <a:endParaRPr/>
          </a:p>
        </p:txBody>
      </p:sp>
      <p:pic>
        <p:nvPicPr>
          <p:cNvPr id="2421" name="Google Shape;2421;p130"/>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422" name="Google Shape;2422;p130"/>
          <p:cNvSpPr txBox="1"/>
          <p:nvPr/>
        </p:nvSpPr>
        <p:spPr>
          <a:xfrm>
            <a:off x="2601900" y="1758475"/>
            <a:ext cx="54810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Firmware</a:t>
            </a:r>
            <a:r>
              <a:rPr lang="en" sz="2400">
                <a:solidFill>
                  <a:schemeClr val="dk1"/>
                </a:solidFill>
                <a:latin typeface="Roboto Light"/>
                <a:ea typeface="Roboto Light"/>
                <a:cs typeface="Roboto Light"/>
                <a:sym typeface="Roboto Light"/>
              </a:rPr>
              <a:t> is a specific class of computer software that provides the low-level control for a device's specific hardware.</a:t>
            </a:r>
            <a:endParaRPr sz="24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800"/>
              </a:spcBef>
              <a:spcAft>
                <a:spcPts val="800"/>
              </a:spcAft>
              <a:buNone/>
            </a:pPr>
            <a:endParaRPr sz="2400">
              <a:solidFill>
                <a:schemeClr val="dk1"/>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pic>
        <p:nvPicPr>
          <p:cNvPr id="2428" name="Google Shape;2428;p131"/>
          <p:cNvPicPr preferRelativeResize="0"/>
          <p:nvPr/>
        </p:nvPicPr>
        <p:blipFill rotWithShape="1">
          <a:blip r:embed="rId3">
            <a:alphaModFix/>
          </a:blip>
          <a:srcRect l="-7491" t="9383" r="9182" b="11634"/>
          <a:stretch/>
        </p:blipFill>
        <p:spPr>
          <a:xfrm>
            <a:off x="2741975" y="0"/>
            <a:ext cx="6402031" cy="5143503"/>
          </a:xfrm>
          <a:prstGeom prst="rect">
            <a:avLst/>
          </a:prstGeom>
          <a:noFill/>
          <a:ln>
            <a:noFill/>
          </a:ln>
        </p:spPr>
      </p:pic>
      <p:sp>
        <p:nvSpPr>
          <p:cNvPr id="2429" name="Google Shape;2429;p131"/>
          <p:cNvSpPr txBox="1"/>
          <p:nvPr/>
        </p:nvSpPr>
        <p:spPr>
          <a:xfrm>
            <a:off x="-6150" y="0"/>
            <a:ext cx="3249000" cy="5143500"/>
          </a:xfrm>
          <a:prstGeom prst="rect">
            <a:avLst/>
          </a:prstGeom>
          <a:solidFill>
            <a:srgbClr val="4FA786"/>
          </a:solidFill>
          <a:ln>
            <a:noFill/>
          </a:ln>
        </p:spPr>
        <p:txBody>
          <a:bodyPr spcFirstLastPara="1" wrap="square" lIns="457200" tIns="1371600" rIns="365750" bIns="91425" anchor="t" anchorCtr="0">
            <a:noAutofit/>
          </a:bodyPr>
          <a:lstStyle/>
          <a:p>
            <a:pPr marL="0" lvl="0" indent="0" algn="l" rtl="0">
              <a:lnSpc>
                <a:spcPct val="115000"/>
              </a:lnSpc>
              <a:spcBef>
                <a:spcPts val="0"/>
              </a:spcBef>
              <a:spcAft>
                <a:spcPts val="1000"/>
              </a:spcAft>
              <a:buNone/>
            </a:pPr>
            <a:r>
              <a:rPr lang="en" sz="1900">
                <a:solidFill>
                  <a:srgbClr val="FFFFFF"/>
                </a:solidFill>
                <a:latin typeface="Roboto Light"/>
                <a:ea typeface="Roboto Light"/>
                <a:cs typeface="Roboto Light"/>
                <a:sym typeface="Roboto Light"/>
              </a:rPr>
              <a:t>These situations present extreme challenges to forensic investigators and must be considered during the initial stages of </a:t>
            </a:r>
            <a:br>
              <a:rPr lang="en" sz="1900">
                <a:solidFill>
                  <a:srgbClr val="FFFFFF"/>
                </a:solidFill>
                <a:latin typeface="Roboto Light"/>
                <a:ea typeface="Roboto Light"/>
                <a:cs typeface="Roboto Light"/>
                <a:sym typeface="Roboto Light"/>
              </a:rPr>
            </a:br>
            <a:r>
              <a:rPr lang="en" sz="1900">
                <a:solidFill>
                  <a:srgbClr val="FFFFFF"/>
                </a:solidFill>
                <a:latin typeface="Roboto Light"/>
                <a:ea typeface="Roboto Light"/>
                <a:cs typeface="Roboto Light"/>
                <a:sym typeface="Roboto Light"/>
              </a:rPr>
              <a:t>the investigation.</a:t>
            </a:r>
            <a:endParaRPr sz="1900">
              <a:solidFill>
                <a:srgbClr val="FFFFFF"/>
              </a:solidFill>
              <a:latin typeface="Roboto Light"/>
              <a:ea typeface="Roboto Light"/>
              <a:cs typeface="Roboto Light"/>
              <a:sym typeface="Roboto Light"/>
            </a:endParaRPr>
          </a:p>
        </p:txBody>
      </p:sp>
      <p:sp>
        <p:nvSpPr>
          <p:cNvPr id="2430" name="Google Shape;243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450"/>
        </a:solidFill>
        <a:effectLst/>
      </p:bgPr>
    </p:bg>
    <p:spTree>
      <p:nvGrpSpPr>
        <p:cNvPr id="1" name="Shape 2434"/>
        <p:cNvGrpSpPr/>
        <p:nvPr/>
      </p:nvGrpSpPr>
      <p:grpSpPr>
        <a:xfrm>
          <a:off x="0" y="0"/>
          <a:ext cx="0" cy="0"/>
          <a:chOff x="0" y="0"/>
          <a:chExt cx="0" cy="0"/>
        </a:xfrm>
      </p:grpSpPr>
      <p:pic>
        <p:nvPicPr>
          <p:cNvPr id="2435" name="Google Shape;2435;p132"/>
          <p:cNvPicPr preferRelativeResize="0"/>
          <p:nvPr/>
        </p:nvPicPr>
        <p:blipFill rotWithShape="1">
          <a:blip r:embed="rId3">
            <a:alphaModFix/>
          </a:blip>
          <a:srcRect l="13181" t="15777" r="8263" b="8475"/>
          <a:stretch/>
        </p:blipFill>
        <p:spPr>
          <a:xfrm>
            <a:off x="1146875" y="1346075"/>
            <a:ext cx="4828125" cy="3491925"/>
          </a:xfrm>
          <a:prstGeom prst="rect">
            <a:avLst/>
          </a:prstGeom>
          <a:noFill/>
          <a:ln>
            <a:noFill/>
          </a:ln>
        </p:spPr>
      </p:pic>
      <p:sp>
        <p:nvSpPr>
          <p:cNvPr id="2436" name="Google Shape;2436;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Working With Cloud-Based Evidence</a:t>
            </a:r>
            <a:endParaRPr>
              <a:solidFill>
                <a:srgbClr val="FFFFFF"/>
              </a:solidFill>
            </a:endParaRPr>
          </a:p>
        </p:txBody>
      </p:sp>
      <p:sp>
        <p:nvSpPr>
          <p:cNvPr id="2437" name="Google Shape;2437;p132"/>
          <p:cNvSpPr txBox="1">
            <a:spLocks noGrp="1"/>
          </p:cNvSpPr>
          <p:nvPr>
            <p:ph type="subTitle" idx="1"/>
          </p:nvPr>
        </p:nvSpPr>
        <p:spPr>
          <a:xfrm>
            <a:off x="0" y="675975"/>
            <a:ext cx="8869800" cy="840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Working with online evidence such as hard drives and volatile memory located on cloud-based hardware presents a whole new set of challenges.</a:t>
            </a:r>
            <a:endParaRPr>
              <a:solidFill>
                <a:srgbClr val="FFFFFF"/>
              </a:solidFill>
            </a:endParaRPr>
          </a:p>
        </p:txBody>
      </p:sp>
      <p:sp>
        <p:nvSpPr>
          <p:cNvPr id="2438" name="Google Shape;2438;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439" name="Google Shape;2439;p132"/>
          <p:cNvSpPr txBox="1">
            <a:spLocks noGrp="1"/>
          </p:cNvSpPr>
          <p:nvPr>
            <p:ph type="body" idx="3"/>
          </p:nvPr>
        </p:nvSpPr>
        <p:spPr>
          <a:xfrm>
            <a:off x="4705675" y="4142200"/>
            <a:ext cx="3902100" cy="652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600">
                <a:solidFill>
                  <a:srgbClr val="FFFFFF"/>
                </a:solidFill>
              </a:rPr>
              <a:t>We’ll explore these challenges in the next activity. </a:t>
            </a:r>
            <a:endParaRPr sz="1600">
              <a:solidFill>
                <a:srgbClr val="FFFFFF"/>
              </a:solidFill>
            </a:endParaRPr>
          </a:p>
        </p:txBody>
      </p:sp>
      <p:cxnSp>
        <p:nvCxnSpPr>
          <p:cNvPr id="2440" name="Google Shape;2440;p132"/>
          <p:cNvCxnSpPr/>
          <p:nvPr/>
        </p:nvCxnSpPr>
        <p:spPr>
          <a:xfrm>
            <a:off x="339775" y="6759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441" name="Google Shape;2441;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4">
                  <a:extLst>
                    <a:ext uri="{A12FA001-AC4F-418D-AE19-62706E023703}">
                      <ahyp:hlinkClr xmlns:ahyp="http://schemas.microsoft.com/office/drawing/2018/hyperlinkcolor" val="tx"/>
                    </a:ext>
                  </a:extLst>
                </a:hlinkClick>
              </a:rPr>
              <a:t>(Source)</a:t>
            </a:r>
            <a:endParaRPr>
              <a:solidFill>
                <a:srgbClr val="FFFFFF"/>
              </a:solidFill>
            </a:endParaRPr>
          </a:p>
        </p:txBody>
      </p:sp>
      <p:sp>
        <p:nvSpPr>
          <p:cNvPr id="2442" name="Google Shape;2442;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29</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pic>
        <p:nvPicPr>
          <p:cNvPr id="2055" name="Google Shape;2055;p106"/>
          <p:cNvPicPr preferRelativeResize="0"/>
          <p:nvPr/>
        </p:nvPicPr>
        <p:blipFill rotWithShape="1">
          <a:blip r:embed="rId3">
            <a:alphaModFix/>
          </a:blip>
          <a:srcRect t="13709" r="21789" b="15111"/>
          <a:stretch/>
        </p:blipFill>
        <p:spPr>
          <a:xfrm>
            <a:off x="-12300" y="0"/>
            <a:ext cx="9168599" cy="5143499"/>
          </a:xfrm>
          <a:prstGeom prst="rect">
            <a:avLst/>
          </a:prstGeom>
          <a:noFill/>
          <a:ln>
            <a:noFill/>
          </a:ln>
        </p:spPr>
      </p:pic>
      <p:sp>
        <p:nvSpPr>
          <p:cNvPr id="2056" name="Google Shape;2056;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a:t>
            </a:fld>
            <a:endParaRPr>
              <a:solidFill>
                <a:srgbClr val="FFFFFF"/>
              </a:solidFill>
            </a:endParaRPr>
          </a:p>
        </p:txBody>
      </p:sp>
      <p:sp>
        <p:nvSpPr>
          <p:cNvPr id="2057" name="Google Shape;2057;p106"/>
          <p:cNvSpPr txBox="1">
            <a:spLocks noGrp="1"/>
          </p:cNvSpPr>
          <p:nvPr>
            <p:ph type="subTitle" idx="1"/>
          </p:nvPr>
        </p:nvSpPr>
        <p:spPr>
          <a:xfrm>
            <a:off x="0" y="1831050"/>
            <a:ext cx="4904400" cy="1288200"/>
          </a:xfrm>
          <a:prstGeom prst="rect">
            <a:avLst/>
          </a:prstGeom>
        </p:spPr>
        <p:txBody>
          <a:bodyPr spcFirstLastPara="1" wrap="square" lIns="457200" tIns="0" rIns="91425" bIns="91425" anchor="t" anchorCtr="0">
            <a:noAutofit/>
          </a:bodyPr>
          <a:lstStyle/>
          <a:p>
            <a:pPr marL="0" lvl="0" indent="0" algn="l" rtl="0">
              <a:lnSpc>
                <a:spcPct val="115000"/>
              </a:lnSpc>
              <a:spcBef>
                <a:spcPts val="0"/>
              </a:spcBef>
              <a:spcAft>
                <a:spcPts val="0"/>
              </a:spcAft>
              <a:buNone/>
            </a:pPr>
            <a:r>
              <a:rPr lang="en" sz="2200">
                <a:solidFill>
                  <a:srgbClr val="FFFFFF"/>
                </a:solidFill>
                <a:latin typeface="Roboto Light"/>
                <a:ea typeface="Roboto Light"/>
                <a:cs typeface="Roboto Light"/>
                <a:sym typeface="Roboto Light"/>
              </a:rPr>
              <a:t>In previous units, we covered the extensive skill sets of offensive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and defensive security practices.</a:t>
            </a:r>
            <a:endParaRPr sz="2200">
              <a:solidFill>
                <a:srgbClr val="FFFFFF"/>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sp>
        <p:nvSpPr>
          <p:cNvPr id="2447" name="Google Shape;2447;p13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448" name="Google Shape;2448;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30</a:t>
            </a:fld>
            <a:endParaRPr/>
          </a:p>
        </p:txBody>
      </p:sp>
      <p:sp>
        <p:nvSpPr>
          <p:cNvPr id="2449" name="Google Shape;2449;p13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b="1"/>
              <a:t> </a:t>
            </a:r>
            <a:r>
              <a:rPr lang="en">
                <a:solidFill>
                  <a:schemeClr val="dk1"/>
                </a:solidFill>
                <a:latin typeface="Roboto Light"/>
                <a:ea typeface="Roboto Light"/>
                <a:cs typeface="Roboto Light"/>
                <a:sym typeface="Roboto Light"/>
              </a:rPr>
              <a:t>Digital Forensics in the Cloud</a:t>
            </a:r>
            <a:endParaRPr>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1800">
                <a:solidFill>
                  <a:srgbClr val="24292E"/>
                </a:solidFill>
                <a:latin typeface="Roboto Light"/>
                <a:ea typeface="Roboto Light"/>
                <a:cs typeface="Roboto Light"/>
                <a:sym typeface="Roboto Light"/>
              </a:rPr>
              <a:t>In this activity, you will read about a case concerning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a denial of service (DoS) attack at a shopping website, analyze the challenges for investigators, and recommend how to validate a chain of custody in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cloud forensics cases. </a:t>
            </a:r>
            <a:endParaRPr sz="18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800"/>
              </a:spcAft>
              <a:buNone/>
            </a:pPr>
            <a:endParaRPr sz="1800" b="1">
              <a:solidFill>
                <a:srgbClr val="24292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54" name="Google Shape;2454;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pic>
        <p:nvPicPr>
          <p:cNvPr id="2459" name="Google Shape;2459;p135"/>
          <p:cNvPicPr preferRelativeResize="0"/>
          <p:nvPr/>
        </p:nvPicPr>
        <p:blipFill rotWithShape="1">
          <a:blip r:embed="rId3">
            <a:alphaModFix/>
          </a:blip>
          <a:srcRect t="10462" b="5163"/>
          <a:stretch/>
        </p:blipFill>
        <p:spPr>
          <a:xfrm>
            <a:off x="0" y="0"/>
            <a:ext cx="9144000" cy="5143500"/>
          </a:xfrm>
          <a:prstGeom prst="rect">
            <a:avLst/>
          </a:prstGeom>
          <a:noFill/>
          <a:ln>
            <a:noFill/>
          </a:ln>
        </p:spPr>
      </p:pic>
      <p:sp>
        <p:nvSpPr>
          <p:cNvPr id="2460" name="Google Shape;2460;p135"/>
          <p:cNvSpPr/>
          <p:nvPr/>
        </p:nvSpPr>
        <p:spPr>
          <a:xfrm rot="-5400000" flipH="1">
            <a:off x="766675" y="-766500"/>
            <a:ext cx="5140500" cy="6673500"/>
          </a:xfrm>
          <a:prstGeom prst="rect">
            <a:avLst/>
          </a:prstGeom>
          <a:gradFill>
            <a:gsLst>
              <a:gs pos="0">
                <a:srgbClr val="0E0E0E"/>
              </a:gs>
              <a:gs pos="5000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462" name="Google Shape;2462;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Digital Forensics Types</a:t>
            </a:r>
            <a:endParaRPr>
              <a:solidFill>
                <a:srgbClr val="FFFFFF"/>
              </a:solidFill>
            </a:endParaRPr>
          </a:p>
        </p:txBody>
      </p:sp>
      <p:sp>
        <p:nvSpPr>
          <p:cNvPr id="2463" name="Google Shape;2463;p135"/>
          <p:cNvSpPr txBox="1">
            <a:spLocks noGrp="1"/>
          </p:cNvSpPr>
          <p:nvPr>
            <p:ph type="subTitle" idx="1"/>
          </p:nvPr>
        </p:nvSpPr>
        <p:spPr>
          <a:xfrm>
            <a:off x="0" y="675975"/>
            <a:ext cx="4719300" cy="117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In addition to cloud-based forensics, digital forensics is a continuously evolving scientific field that incorporates many subdisciplines.</a:t>
            </a: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464" name="Google Shape;2464;p135"/>
          <p:cNvSpPr/>
          <p:nvPr/>
        </p:nvSpPr>
        <p:spPr>
          <a:xfrm>
            <a:off x="1003790" y="3851425"/>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5"/>
          <p:cNvSpPr txBox="1">
            <a:spLocks noGrp="1"/>
          </p:cNvSpPr>
          <p:nvPr>
            <p:ph type="subTitle" idx="1"/>
          </p:nvPr>
        </p:nvSpPr>
        <p:spPr>
          <a:xfrm>
            <a:off x="-15154" y="3851550"/>
            <a:ext cx="35613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Email forensics</a:t>
            </a:r>
            <a:endParaRPr sz="1400" dirty="0">
              <a:latin typeface="Roboto"/>
              <a:ea typeface="Roboto"/>
              <a:cs typeface="Roboto"/>
              <a:sym typeface="Roboto"/>
            </a:endParaRPr>
          </a:p>
        </p:txBody>
      </p:sp>
      <p:sp>
        <p:nvSpPr>
          <p:cNvPr id="2466" name="Google Shape;2466;p135"/>
          <p:cNvSpPr/>
          <p:nvPr/>
        </p:nvSpPr>
        <p:spPr>
          <a:xfrm>
            <a:off x="1003750" y="4289550"/>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5"/>
          <p:cNvSpPr txBox="1">
            <a:spLocks noGrp="1"/>
          </p:cNvSpPr>
          <p:nvPr>
            <p:ph type="subTitle" idx="2"/>
          </p:nvPr>
        </p:nvSpPr>
        <p:spPr>
          <a:xfrm>
            <a:off x="-15100" y="4289675"/>
            <a:ext cx="37062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Mobile device forensics </a:t>
            </a:r>
            <a:endParaRPr sz="1400" dirty="0">
              <a:latin typeface="Roboto"/>
              <a:ea typeface="Roboto"/>
              <a:cs typeface="Roboto"/>
              <a:sym typeface="Roboto"/>
            </a:endParaRPr>
          </a:p>
        </p:txBody>
      </p:sp>
      <p:sp>
        <p:nvSpPr>
          <p:cNvPr id="2468" name="Google Shape;2468;p135"/>
          <p:cNvSpPr/>
          <p:nvPr/>
        </p:nvSpPr>
        <p:spPr>
          <a:xfrm>
            <a:off x="1003798" y="2990050"/>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5"/>
          <p:cNvSpPr txBox="1">
            <a:spLocks noGrp="1"/>
          </p:cNvSpPr>
          <p:nvPr>
            <p:ph type="subTitle" idx="3"/>
          </p:nvPr>
        </p:nvSpPr>
        <p:spPr>
          <a:xfrm>
            <a:off x="-24725" y="2990175"/>
            <a:ext cx="35613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Memory forensics</a:t>
            </a:r>
            <a:endParaRPr>
              <a:latin typeface="Roboto"/>
              <a:ea typeface="Roboto"/>
              <a:cs typeface="Roboto"/>
              <a:sym typeface="Roboto"/>
            </a:endParaRPr>
          </a:p>
        </p:txBody>
      </p:sp>
      <p:sp>
        <p:nvSpPr>
          <p:cNvPr id="2470" name="Google Shape;2470;p135"/>
          <p:cNvSpPr/>
          <p:nvPr/>
        </p:nvSpPr>
        <p:spPr>
          <a:xfrm>
            <a:off x="1003758" y="3428175"/>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5"/>
          <p:cNvSpPr txBox="1">
            <a:spLocks noGrp="1"/>
          </p:cNvSpPr>
          <p:nvPr>
            <p:ph type="subTitle" idx="4"/>
          </p:nvPr>
        </p:nvSpPr>
        <p:spPr>
          <a:xfrm>
            <a:off x="-15096" y="3428300"/>
            <a:ext cx="35613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Network forensics</a:t>
            </a:r>
            <a:endParaRPr>
              <a:latin typeface="Roboto"/>
              <a:ea typeface="Roboto"/>
              <a:cs typeface="Roboto"/>
              <a:sym typeface="Roboto"/>
            </a:endParaRPr>
          </a:p>
        </p:txBody>
      </p:sp>
      <p:sp>
        <p:nvSpPr>
          <p:cNvPr id="2472" name="Google Shape;2472;p135"/>
          <p:cNvSpPr/>
          <p:nvPr/>
        </p:nvSpPr>
        <p:spPr>
          <a:xfrm>
            <a:off x="1003758" y="2113675"/>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5"/>
          <p:cNvSpPr txBox="1">
            <a:spLocks noGrp="1"/>
          </p:cNvSpPr>
          <p:nvPr>
            <p:ph type="subTitle" idx="5"/>
          </p:nvPr>
        </p:nvSpPr>
        <p:spPr>
          <a:xfrm>
            <a:off x="-15096" y="2113800"/>
            <a:ext cx="35613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Computer forensics</a:t>
            </a:r>
            <a:endParaRPr>
              <a:latin typeface="Roboto"/>
              <a:ea typeface="Roboto"/>
              <a:cs typeface="Roboto"/>
              <a:sym typeface="Roboto"/>
            </a:endParaRPr>
          </a:p>
        </p:txBody>
      </p:sp>
      <p:sp>
        <p:nvSpPr>
          <p:cNvPr id="2474" name="Google Shape;2474;p135"/>
          <p:cNvSpPr/>
          <p:nvPr/>
        </p:nvSpPr>
        <p:spPr>
          <a:xfrm>
            <a:off x="1003758" y="2551800"/>
            <a:ext cx="25329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5"/>
          <p:cNvSpPr txBox="1">
            <a:spLocks noGrp="1"/>
          </p:cNvSpPr>
          <p:nvPr>
            <p:ph type="subTitle" idx="6"/>
          </p:nvPr>
        </p:nvSpPr>
        <p:spPr>
          <a:xfrm>
            <a:off x="-15096" y="2551925"/>
            <a:ext cx="35613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Disk forensics</a:t>
            </a:r>
            <a:endParaRPr>
              <a:latin typeface="Roboto"/>
              <a:ea typeface="Roboto"/>
              <a:cs typeface="Roboto"/>
              <a:sym typeface="Roboto"/>
            </a:endParaRPr>
          </a:p>
        </p:txBody>
      </p:sp>
      <p:pic>
        <p:nvPicPr>
          <p:cNvPr id="2476" name="Google Shape;2476;p135"/>
          <p:cNvPicPr preferRelativeResize="0"/>
          <p:nvPr/>
        </p:nvPicPr>
        <p:blipFill rotWithShape="1">
          <a:blip r:embed="rId4">
            <a:alphaModFix/>
          </a:blip>
          <a:srcRect t="1830" b="1830"/>
          <a:stretch/>
        </p:blipFill>
        <p:spPr>
          <a:xfrm>
            <a:off x="429768" y="2116672"/>
            <a:ext cx="475488" cy="361371"/>
          </a:xfrm>
          <a:prstGeom prst="rect">
            <a:avLst/>
          </a:prstGeom>
          <a:noFill/>
          <a:ln>
            <a:noFill/>
          </a:ln>
        </p:spPr>
      </p:pic>
      <p:pic>
        <p:nvPicPr>
          <p:cNvPr id="2477" name="Google Shape;2477;p135"/>
          <p:cNvPicPr preferRelativeResize="0"/>
          <p:nvPr/>
        </p:nvPicPr>
        <p:blipFill rotWithShape="1">
          <a:blip r:embed="rId4">
            <a:alphaModFix/>
          </a:blip>
          <a:srcRect t="1830" b="1830"/>
          <a:stretch/>
        </p:blipFill>
        <p:spPr>
          <a:xfrm>
            <a:off x="429768" y="2564728"/>
            <a:ext cx="475488" cy="361371"/>
          </a:xfrm>
          <a:prstGeom prst="rect">
            <a:avLst/>
          </a:prstGeom>
          <a:noFill/>
          <a:ln>
            <a:noFill/>
          </a:ln>
        </p:spPr>
      </p:pic>
      <p:pic>
        <p:nvPicPr>
          <p:cNvPr id="2478" name="Google Shape;2478;p135"/>
          <p:cNvPicPr preferRelativeResize="0"/>
          <p:nvPr/>
        </p:nvPicPr>
        <p:blipFill rotWithShape="1">
          <a:blip r:embed="rId4">
            <a:alphaModFix/>
          </a:blip>
          <a:srcRect t="1830" b="1830"/>
          <a:stretch/>
        </p:blipFill>
        <p:spPr>
          <a:xfrm>
            <a:off x="429768" y="2984047"/>
            <a:ext cx="475488" cy="361371"/>
          </a:xfrm>
          <a:prstGeom prst="rect">
            <a:avLst/>
          </a:prstGeom>
          <a:noFill/>
          <a:ln>
            <a:noFill/>
          </a:ln>
        </p:spPr>
      </p:pic>
      <p:pic>
        <p:nvPicPr>
          <p:cNvPr id="2479" name="Google Shape;2479;p135"/>
          <p:cNvPicPr preferRelativeResize="0"/>
          <p:nvPr/>
        </p:nvPicPr>
        <p:blipFill rotWithShape="1">
          <a:blip r:embed="rId4">
            <a:alphaModFix/>
          </a:blip>
          <a:srcRect t="1830" b="1830"/>
          <a:stretch/>
        </p:blipFill>
        <p:spPr>
          <a:xfrm>
            <a:off x="429768" y="3432103"/>
            <a:ext cx="475488" cy="361371"/>
          </a:xfrm>
          <a:prstGeom prst="rect">
            <a:avLst/>
          </a:prstGeom>
          <a:noFill/>
          <a:ln>
            <a:noFill/>
          </a:ln>
        </p:spPr>
      </p:pic>
      <p:pic>
        <p:nvPicPr>
          <p:cNvPr id="2480" name="Google Shape;2480;p135"/>
          <p:cNvPicPr preferRelativeResize="0"/>
          <p:nvPr/>
        </p:nvPicPr>
        <p:blipFill rotWithShape="1">
          <a:blip r:embed="rId4">
            <a:alphaModFix/>
          </a:blip>
          <a:srcRect t="1830" b="1830"/>
          <a:stretch/>
        </p:blipFill>
        <p:spPr>
          <a:xfrm>
            <a:off x="429768" y="3854032"/>
            <a:ext cx="475488" cy="361371"/>
          </a:xfrm>
          <a:prstGeom prst="rect">
            <a:avLst/>
          </a:prstGeom>
          <a:noFill/>
          <a:ln>
            <a:noFill/>
          </a:ln>
        </p:spPr>
      </p:pic>
      <p:pic>
        <p:nvPicPr>
          <p:cNvPr id="2481" name="Google Shape;2481;p135"/>
          <p:cNvPicPr preferRelativeResize="0"/>
          <p:nvPr/>
        </p:nvPicPr>
        <p:blipFill rotWithShape="1">
          <a:blip r:embed="rId4">
            <a:alphaModFix/>
          </a:blip>
          <a:srcRect t="1830" b="1830"/>
          <a:stretch/>
        </p:blipFill>
        <p:spPr>
          <a:xfrm>
            <a:off x="429768" y="4292944"/>
            <a:ext cx="475488" cy="361371"/>
          </a:xfrm>
          <a:prstGeom prst="rect">
            <a:avLst/>
          </a:prstGeom>
          <a:noFill/>
          <a:ln>
            <a:noFill/>
          </a:ln>
        </p:spPr>
      </p:pic>
      <p:cxnSp>
        <p:nvCxnSpPr>
          <p:cNvPr id="2482" name="Google Shape;2482;p135"/>
          <p:cNvCxnSpPr/>
          <p:nvPr/>
        </p:nvCxnSpPr>
        <p:spPr>
          <a:xfrm>
            <a:off x="274375" y="640080"/>
            <a:ext cx="3930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pic>
        <p:nvPicPr>
          <p:cNvPr id="2488" name="Google Shape;2488;p136"/>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489" name="Google Shape;2489;p136"/>
          <p:cNvSpPr txBox="1"/>
          <p:nvPr/>
        </p:nvSpPr>
        <p:spPr>
          <a:xfrm>
            <a:off x="2601750" y="1758475"/>
            <a:ext cx="56499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Computer forensics</a:t>
            </a:r>
            <a:r>
              <a:rPr lang="en" sz="2400">
                <a:solidFill>
                  <a:schemeClr val="dk1"/>
                </a:solidFill>
                <a:latin typeface="Roboto Light"/>
                <a:ea typeface="Roboto Light"/>
                <a:cs typeface="Roboto Light"/>
                <a:sym typeface="Roboto Light"/>
              </a:rPr>
              <a:t> is the identification, preservation, collection, analysis, and reporting of evidence acquired from PCs, notebooks, and storage media. </a:t>
            </a:r>
            <a:endParaRPr sz="2400">
              <a:solidFill>
                <a:schemeClr val="dk1"/>
              </a:solidFill>
              <a:latin typeface="Roboto Light"/>
              <a:ea typeface="Roboto Light"/>
              <a:cs typeface="Roboto Light"/>
              <a:sym typeface="Roboto Light"/>
            </a:endParaRPr>
          </a:p>
          <a:p>
            <a:pPr marL="0" lvl="0" indent="0" algn="l" rtl="0">
              <a:spcBef>
                <a:spcPts val="800"/>
              </a:spcBef>
              <a:spcAft>
                <a:spcPts val="800"/>
              </a:spcAft>
              <a:buNone/>
            </a:pPr>
            <a:r>
              <a:rPr lang="en" sz="2400">
                <a:solidFill>
                  <a:schemeClr val="dk1"/>
                </a:solidFill>
                <a:latin typeface="Roboto Light"/>
                <a:ea typeface="Roboto Light"/>
                <a:cs typeface="Roboto Light"/>
                <a:sym typeface="Roboto Light"/>
              </a:rPr>
              <a:t>It is used to support investigations and legal proceedings. </a:t>
            </a:r>
            <a:endParaRPr sz="2400">
              <a:latin typeface="Roboto Light"/>
              <a:ea typeface="Roboto Light"/>
              <a:cs typeface="Roboto Light"/>
              <a:sym typeface="Robo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pic>
        <p:nvPicPr>
          <p:cNvPr id="2494" name="Google Shape;2494;p137"/>
          <p:cNvPicPr preferRelativeResize="0"/>
          <p:nvPr/>
        </p:nvPicPr>
        <p:blipFill rotWithShape="1">
          <a:blip r:embed="rId3">
            <a:alphaModFix/>
          </a:blip>
          <a:srcRect/>
          <a:stretch/>
        </p:blipFill>
        <p:spPr>
          <a:xfrm>
            <a:off x="4144" y="0"/>
            <a:ext cx="9136063" cy="5143500"/>
          </a:xfrm>
          <a:prstGeom prst="rect">
            <a:avLst/>
          </a:prstGeom>
          <a:noFill/>
          <a:ln>
            <a:noFill/>
          </a:ln>
        </p:spPr>
      </p:pic>
      <p:sp>
        <p:nvSpPr>
          <p:cNvPr id="2495" name="Google Shape;2495;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cxnSp>
        <p:nvCxnSpPr>
          <p:cNvPr id="2496" name="Google Shape;2496;p137"/>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497" name="Google Shape;2497;p137"/>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Computer Forensics</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2498" name="Google Shape;2498;p137"/>
          <p:cNvSpPr txBox="1"/>
          <p:nvPr/>
        </p:nvSpPr>
        <p:spPr>
          <a:xfrm>
            <a:off x="0" y="675975"/>
            <a:ext cx="9144000" cy="410400"/>
          </a:xfrm>
          <a:prstGeom prst="rect">
            <a:avLst/>
          </a:prstGeom>
          <a:noFill/>
          <a:ln>
            <a:noFill/>
          </a:ln>
        </p:spPr>
        <p:txBody>
          <a:bodyPr spcFirstLastPara="1" wrap="square" lIns="457200" tIns="91425" rIns="0" bIns="91425" anchor="t"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Computer forensics subtopics include:</a:t>
            </a:r>
            <a:endParaRPr sz="1600">
              <a:latin typeface="Roboto"/>
              <a:ea typeface="Roboto"/>
              <a:cs typeface="Roboto"/>
              <a:sym typeface="Roboto"/>
            </a:endParaRPr>
          </a:p>
        </p:txBody>
      </p:sp>
      <p:sp>
        <p:nvSpPr>
          <p:cNvPr id="2499" name="Google Shape;2499;p13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2500" name="Google Shape;2500;p137"/>
          <p:cNvSpPr txBox="1"/>
          <p:nvPr/>
        </p:nvSpPr>
        <p:spPr>
          <a:xfrm>
            <a:off x="411325" y="1715150"/>
            <a:ext cx="4056900" cy="1305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1200">
                <a:latin typeface="Roboto"/>
                <a:ea typeface="Roboto"/>
                <a:cs typeface="Roboto"/>
                <a:sym typeface="Roboto"/>
              </a:rPr>
              <a:t>Involves acquiring and analyzing information stored on physical storage media, such as hard drives, smartphones, GPS systems, and removable media.</a:t>
            </a:r>
            <a:endParaRPr sz="1200">
              <a:latin typeface="Roboto"/>
              <a:ea typeface="Roboto"/>
              <a:cs typeface="Roboto"/>
              <a:sym typeface="Roboto"/>
            </a:endParaRPr>
          </a:p>
          <a:p>
            <a:pPr marL="0" lvl="0" indent="0" algn="l" rtl="0">
              <a:lnSpc>
                <a:spcPct val="100000"/>
              </a:lnSpc>
              <a:spcBef>
                <a:spcPts val="1200"/>
              </a:spcBef>
              <a:spcAft>
                <a:spcPts val="1200"/>
              </a:spcAft>
              <a:buNone/>
            </a:pPr>
            <a:r>
              <a:rPr lang="en" sz="1200">
                <a:latin typeface="Roboto"/>
                <a:ea typeface="Roboto"/>
                <a:cs typeface="Roboto"/>
                <a:sym typeface="Roboto"/>
              </a:rPr>
              <a:t>Includes the recovery process of hidden data, deleted data, and slack space information.</a:t>
            </a:r>
            <a:endParaRPr sz="1200">
              <a:latin typeface="Roboto"/>
              <a:ea typeface="Roboto"/>
              <a:cs typeface="Roboto"/>
              <a:sym typeface="Roboto"/>
            </a:endParaRPr>
          </a:p>
        </p:txBody>
      </p:sp>
      <p:sp>
        <p:nvSpPr>
          <p:cNvPr id="2501" name="Google Shape;2501;p137"/>
          <p:cNvSpPr txBox="1"/>
          <p:nvPr/>
        </p:nvSpPr>
        <p:spPr>
          <a:xfrm>
            <a:off x="381625" y="3493850"/>
            <a:ext cx="3833100" cy="137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200">
                <a:latin typeface="Roboto"/>
                <a:ea typeface="Roboto"/>
                <a:cs typeface="Roboto"/>
                <a:sym typeface="Roboto"/>
              </a:rPr>
              <a:t>Inspects computer memory to identify an attacker's activities on a system.</a:t>
            </a:r>
            <a:endParaRPr sz="1200">
              <a:latin typeface="Roboto"/>
              <a:ea typeface="Roboto"/>
              <a:cs typeface="Roboto"/>
              <a:sym typeface="Roboto"/>
            </a:endParaRPr>
          </a:p>
          <a:p>
            <a:pPr marL="0" lvl="0" indent="0" algn="l" rtl="0">
              <a:lnSpc>
                <a:spcPct val="100000"/>
              </a:lnSpc>
              <a:spcBef>
                <a:spcPts val="1200"/>
              </a:spcBef>
              <a:spcAft>
                <a:spcPts val="1200"/>
              </a:spcAft>
              <a:buNone/>
            </a:pPr>
            <a:r>
              <a:rPr lang="en" sz="1200">
                <a:latin typeface="Roboto"/>
                <a:ea typeface="Roboto"/>
                <a:cs typeface="Roboto"/>
                <a:sym typeface="Roboto"/>
              </a:rPr>
              <a:t>This area requires the broadest skill set, including knowledge of CPU architectures, operating systems and memory management, page tables, and virtual addressing, among other things.</a:t>
            </a:r>
            <a:endParaRPr sz="1200">
              <a:latin typeface="Roboto"/>
              <a:ea typeface="Roboto"/>
              <a:cs typeface="Roboto"/>
              <a:sym typeface="Roboto"/>
            </a:endParaRPr>
          </a:p>
        </p:txBody>
      </p:sp>
      <p:sp>
        <p:nvSpPr>
          <p:cNvPr id="2502" name="Google Shape;2502;p137"/>
          <p:cNvSpPr/>
          <p:nvPr/>
        </p:nvSpPr>
        <p:spPr>
          <a:xfrm>
            <a:off x="381625" y="3071663"/>
            <a:ext cx="3954000" cy="342900"/>
          </a:xfrm>
          <a:prstGeom prst="roundRect">
            <a:avLst>
              <a:gd name="adj" fmla="val 16667"/>
            </a:avLst>
          </a:prstGeom>
          <a:solidFill>
            <a:srgbClr val="B740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Memory Forensics</a:t>
            </a:r>
            <a:endParaRPr sz="1800">
              <a:solidFill>
                <a:srgbClr val="FFFFFF"/>
              </a:solidFill>
              <a:latin typeface="Roboto Medium"/>
              <a:ea typeface="Roboto Medium"/>
              <a:cs typeface="Roboto Medium"/>
              <a:sym typeface="Roboto Medium"/>
            </a:endParaRPr>
          </a:p>
        </p:txBody>
      </p:sp>
      <p:sp>
        <p:nvSpPr>
          <p:cNvPr id="2503" name="Google Shape;2503;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2504" name="Google Shape;2504;p137"/>
          <p:cNvSpPr/>
          <p:nvPr/>
        </p:nvSpPr>
        <p:spPr>
          <a:xfrm>
            <a:off x="411325" y="1267425"/>
            <a:ext cx="3954000" cy="342900"/>
          </a:xfrm>
          <a:prstGeom prst="roundRect">
            <a:avLst>
              <a:gd name="adj" fmla="val 16667"/>
            </a:avLst>
          </a:prstGeom>
          <a:solidFill>
            <a:srgbClr val="B740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Disk Forensics</a:t>
            </a:r>
            <a:endParaRPr sz="1800">
              <a:solidFill>
                <a:srgbClr val="FFFFFF"/>
              </a:solidFill>
              <a:latin typeface="Roboto Medium"/>
              <a:ea typeface="Roboto Medium"/>
              <a:cs typeface="Roboto Medium"/>
              <a:sym typeface="Roboto Medium"/>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pic>
        <p:nvPicPr>
          <p:cNvPr id="2510" name="Google Shape;2510;p138"/>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511" name="Google Shape;2511;p138"/>
          <p:cNvSpPr txBox="1"/>
          <p:nvPr/>
        </p:nvSpPr>
        <p:spPr>
          <a:xfrm>
            <a:off x="2601750" y="1758475"/>
            <a:ext cx="56499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400">
                <a:solidFill>
                  <a:schemeClr val="dk1"/>
                </a:solidFill>
                <a:latin typeface="Roboto Medium"/>
                <a:ea typeface="Roboto Medium"/>
                <a:cs typeface="Roboto Medium"/>
                <a:sym typeface="Roboto Medium"/>
              </a:rPr>
              <a:t>Network forensics</a:t>
            </a:r>
            <a:r>
              <a:rPr lang="en" sz="2400">
                <a:solidFill>
                  <a:schemeClr val="dk1"/>
                </a:solidFill>
                <a:latin typeface="Roboto Light"/>
                <a:ea typeface="Roboto Light"/>
                <a:cs typeface="Roboto Light"/>
                <a:sym typeface="Roboto Light"/>
              </a:rPr>
              <a:t> is the monitoring, recording, storing, and analysis of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all network traffic to determine the source of security events. </a:t>
            </a:r>
            <a:endParaRPr sz="24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CE9E9"/>
        </a:solidFill>
        <a:effectLst/>
      </p:bgPr>
    </p:bg>
    <p:spTree>
      <p:nvGrpSpPr>
        <p:cNvPr id="1" name="Shape 2515"/>
        <p:cNvGrpSpPr/>
        <p:nvPr/>
      </p:nvGrpSpPr>
      <p:grpSpPr>
        <a:xfrm>
          <a:off x="0" y="0"/>
          <a:ext cx="0" cy="0"/>
          <a:chOff x="0" y="0"/>
          <a:chExt cx="0" cy="0"/>
        </a:xfrm>
      </p:grpSpPr>
      <p:sp>
        <p:nvSpPr>
          <p:cNvPr id="2516" name="Google Shape;2516;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Forensics</a:t>
            </a:r>
            <a:endParaRPr/>
          </a:p>
        </p:txBody>
      </p:sp>
      <p:sp>
        <p:nvSpPr>
          <p:cNvPr id="2517" name="Google Shape;2517;p139"/>
          <p:cNvSpPr txBox="1">
            <a:spLocks noGrp="1"/>
          </p:cNvSpPr>
          <p:nvPr>
            <p:ph type="subTitle" idx="1"/>
          </p:nvPr>
        </p:nvSpPr>
        <p:spPr>
          <a:xfrm>
            <a:off x="0" y="675975"/>
            <a:ext cx="9273600" cy="3648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t>Network forensic tools include Wireshark, NetworkMiner, and Snort, among others.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18" name="Google Shape;2518;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519" name="Google Shape;2519;p139"/>
          <p:cNvSpPr txBox="1">
            <a:spLocks noGrp="1"/>
          </p:cNvSpPr>
          <p:nvPr>
            <p:ph type="body" idx="3"/>
          </p:nvPr>
        </p:nvSpPr>
        <p:spPr>
          <a:xfrm>
            <a:off x="0" y="1264400"/>
            <a:ext cx="8456400" cy="533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1000"/>
              </a:spcAft>
              <a:buNone/>
            </a:pPr>
            <a:r>
              <a:rPr lang="en" sz="1600"/>
              <a:t>Investigators in this area must have an excellent understanding of communication and network protocols, and the tools needed to capture and analyze data.</a:t>
            </a:r>
            <a:endParaRPr sz="1600"/>
          </a:p>
        </p:txBody>
      </p:sp>
      <p:pic>
        <p:nvPicPr>
          <p:cNvPr id="2520" name="Google Shape;2520;p139"/>
          <p:cNvPicPr preferRelativeResize="0"/>
          <p:nvPr/>
        </p:nvPicPr>
        <p:blipFill>
          <a:blip r:embed="rId3">
            <a:alphaModFix/>
          </a:blip>
          <a:stretch>
            <a:fillRect/>
          </a:stretch>
        </p:blipFill>
        <p:spPr>
          <a:xfrm>
            <a:off x="299500" y="2708233"/>
            <a:ext cx="3024211" cy="826618"/>
          </a:xfrm>
          <a:prstGeom prst="rect">
            <a:avLst/>
          </a:prstGeom>
          <a:noFill/>
          <a:ln>
            <a:noFill/>
          </a:ln>
        </p:spPr>
      </p:pic>
      <p:pic>
        <p:nvPicPr>
          <p:cNvPr id="2521" name="Google Shape;2521;p139"/>
          <p:cNvPicPr preferRelativeResize="0"/>
          <p:nvPr/>
        </p:nvPicPr>
        <p:blipFill>
          <a:blip r:embed="rId4">
            <a:alphaModFix/>
          </a:blip>
          <a:stretch>
            <a:fillRect/>
          </a:stretch>
        </p:blipFill>
        <p:spPr>
          <a:xfrm>
            <a:off x="3601606" y="2252193"/>
            <a:ext cx="1604790" cy="1604764"/>
          </a:xfrm>
          <a:prstGeom prst="rect">
            <a:avLst/>
          </a:prstGeom>
          <a:noFill/>
          <a:ln>
            <a:noFill/>
          </a:ln>
        </p:spPr>
      </p:pic>
      <p:pic>
        <p:nvPicPr>
          <p:cNvPr id="2522" name="Google Shape;2522;p139"/>
          <p:cNvPicPr preferRelativeResize="0"/>
          <p:nvPr/>
        </p:nvPicPr>
        <p:blipFill>
          <a:blip r:embed="rId5">
            <a:alphaModFix/>
          </a:blip>
          <a:stretch>
            <a:fillRect/>
          </a:stretch>
        </p:blipFill>
        <p:spPr>
          <a:xfrm>
            <a:off x="5688736" y="2173875"/>
            <a:ext cx="3231964" cy="1761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37</a:t>
            </a:fld>
            <a:endParaRPr/>
          </a:p>
        </p:txBody>
      </p:sp>
      <p:pic>
        <p:nvPicPr>
          <p:cNvPr id="2528" name="Google Shape;2528;p140"/>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529" name="Google Shape;2529;p140"/>
          <p:cNvSpPr txBox="1"/>
          <p:nvPr/>
        </p:nvSpPr>
        <p:spPr>
          <a:xfrm>
            <a:off x="2601750" y="1758475"/>
            <a:ext cx="5649900" cy="18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400">
                <a:solidFill>
                  <a:schemeClr val="dk1"/>
                </a:solidFill>
                <a:latin typeface="Roboto Medium"/>
                <a:ea typeface="Roboto Medium"/>
                <a:cs typeface="Roboto Medium"/>
                <a:sym typeface="Roboto Medium"/>
              </a:rPr>
              <a:t>Email forensics</a:t>
            </a:r>
            <a:r>
              <a:rPr lang="en" sz="2400">
                <a:solidFill>
                  <a:schemeClr val="dk1"/>
                </a:solidFill>
                <a:latin typeface="Roboto Light"/>
                <a:ea typeface="Roboto Light"/>
                <a:cs typeface="Roboto Light"/>
                <a:sym typeface="Roboto Light"/>
              </a:rPr>
              <a:t> analyzes the source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and content of an email as evidence. </a:t>
            </a:r>
            <a:endParaRPr sz="2400">
              <a:solidFill>
                <a:schemeClr val="dk1"/>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pic>
        <p:nvPicPr>
          <p:cNvPr id="2534" name="Google Shape;2534;p141"/>
          <p:cNvPicPr preferRelativeResize="0"/>
          <p:nvPr/>
        </p:nvPicPr>
        <p:blipFill rotWithShape="1">
          <a:blip r:embed="rId3">
            <a:alphaModFix/>
          </a:blip>
          <a:srcRect/>
          <a:stretch/>
        </p:blipFill>
        <p:spPr>
          <a:xfrm>
            <a:off x="0" y="0"/>
            <a:ext cx="9168599" cy="5156360"/>
          </a:xfrm>
          <a:prstGeom prst="rect">
            <a:avLst/>
          </a:prstGeom>
          <a:noFill/>
          <a:ln>
            <a:noFill/>
          </a:ln>
        </p:spPr>
      </p:pic>
      <p:sp>
        <p:nvSpPr>
          <p:cNvPr id="2535" name="Google Shape;2535;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Email Forensics</a:t>
            </a:r>
            <a:endParaRPr>
              <a:solidFill>
                <a:srgbClr val="FFFFFF"/>
              </a:solidFill>
            </a:endParaRPr>
          </a:p>
        </p:txBody>
      </p:sp>
      <p:sp>
        <p:nvSpPr>
          <p:cNvPr id="2536" name="Google Shape;2536;p1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Email forensics includes the process of identifying the sender, recipient, date, time, and original location of an email.</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537" name="Google Shape;2537;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2538" name="Google Shape;2538;p141"/>
          <p:cNvSpPr txBox="1">
            <a:spLocks noGrp="1"/>
          </p:cNvSpPr>
          <p:nvPr>
            <p:ph type="body" idx="3"/>
          </p:nvPr>
        </p:nvSpPr>
        <p:spPr>
          <a:xfrm>
            <a:off x="2391675" y="2781700"/>
            <a:ext cx="4516500" cy="915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300">
                <a:latin typeface="Inconsolata Regular"/>
                <a:ea typeface="Inconsolata Regular"/>
                <a:cs typeface="Inconsolata Regular"/>
                <a:sym typeface="Inconsolata Regular"/>
              </a:rPr>
              <a:t>Can you think of any major email forensics cases?</a:t>
            </a:r>
            <a:endParaRPr sz="1300">
              <a:latin typeface="Inconsolata Regular"/>
              <a:ea typeface="Inconsolata Regular"/>
              <a:cs typeface="Inconsolata Regular"/>
              <a:sym typeface="Inconsolata Regular"/>
            </a:endParaRPr>
          </a:p>
          <a:p>
            <a:pPr marL="0" lvl="0" indent="0" algn="l" rtl="0">
              <a:spcBef>
                <a:spcPts val="800"/>
              </a:spcBef>
              <a:spcAft>
                <a:spcPts val="800"/>
              </a:spcAft>
              <a:buNone/>
            </a:pPr>
            <a:endParaRPr sz="1300">
              <a:latin typeface="Inconsolata Regular"/>
              <a:ea typeface="Inconsolata Regular"/>
              <a:cs typeface="Inconsolata Regular"/>
              <a:sym typeface="Inconsolata Regular"/>
            </a:endParaRPr>
          </a:p>
        </p:txBody>
      </p:sp>
      <p:cxnSp>
        <p:nvCxnSpPr>
          <p:cNvPr id="2539" name="Google Shape;2539;p141"/>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540" name="Google Shape;2540;p141"/>
          <p:cNvSpPr txBox="1">
            <a:spLocks noGrp="1"/>
          </p:cNvSpPr>
          <p:nvPr>
            <p:ph type="body" idx="3"/>
          </p:nvPr>
        </p:nvSpPr>
        <p:spPr>
          <a:xfrm>
            <a:off x="2610825" y="1924100"/>
            <a:ext cx="2150400" cy="258000"/>
          </a:xfrm>
          <a:prstGeom prst="rect">
            <a:avLst/>
          </a:prstGeom>
        </p:spPr>
        <p:txBody>
          <a:bodyPr spcFirstLastPara="1" wrap="square" lIns="0" tIns="0" rIns="91425" bIns="91425" anchor="t" anchorCtr="0">
            <a:noAutofit/>
          </a:bodyPr>
          <a:lstStyle/>
          <a:p>
            <a:pPr marL="0" lvl="0" indent="0" algn="l" rtl="0">
              <a:spcBef>
                <a:spcPts val="0"/>
              </a:spcBef>
              <a:spcAft>
                <a:spcPts val="800"/>
              </a:spcAft>
              <a:buNone/>
            </a:pPr>
            <a:r>
              <a:rPr lang="en" sz="1300">
                <a:latin typeface="Inconsolata Regular"/>
                <a:ea typeface="Inconsolata Regular"/>
                <a:cs typeface="Inconsolata Regular"/>
                <a:sym typeface="Inconsolata Regular"/>
              </a:rPr>
              <a:t>Albert Smith</a:t>
            </a:r>
            <a:endParaRPr sz="1300">
              <a:latin typeface="Inconsolata Regular"/>
              <a:ea typeface="Inconsolata Regular"/>
              <a:cs typeface="Inconsolata Regular"/>
              <a:sym typeface="Inconsolata Regular"/>
            </a:endParaRPr>
          </a:p>
        </p:txBody>
      </p:sp>
      <p:sp>
        <p:nvSpPr>
          <p:cNvPr id="2541" name="Google Shape;2541;p141"/>
          <p:cNvSpPr txBox="1">
            <a:spLocks noGrp="1"/>
          </p:cNvSpPr>
          <p:nvPr>
            <p:ph type="body" idx="3"/>
          </p:nvPr>
        </p:nvSpPr>
        <p:spPr>
          <a:xfrm>
            <a:off x="2906150" y="2257550"/>
            <a:ext cx="1743900" cy="258000"/>
          </a:xfrm>
          <a:prstGeom prst="rect">
            <a:avLst/>
          </a:prstGeom>
        </p:spPr>
        <p:txBody>
          <a:bodyPr spcFirstLastPara="1" wrap="square" lIns="0" tIns="0" rIns="91425" bIns="91425" anchor="t" anchorCtr="0">
            <a:noAutofit/>
          </a:bodyPr>
          <a:lstStyle/>
          <a:p>
            <a:pPr marL="0" lvl="0" indent="0" algn="l" rtl="0">
              <a:spcBef>
                <a:spcPts val="0"/>
              </a:spcBef>
              <a:spcAft>
                <a:spcPts val="800"/>
              </a:spcAft>
              <a:buNone/>
            </a:pPr>
            <a:r>
              <a:rPr lang="en" sz="1300">
                <a:latin typeface="Inconsolata Regular"/>
                <a:ea typeface="Inconsolata Regular"/>
                <a:cs typeface="Inconsolata Regular"/>
                <a:sym typeface="Inconsolata Regular"/>
              </a:rPr>
              <a:t>Email Forensics</a:t>
            </a:r>
            <a:endParaRPr sz="1300">
              <a:latin typeface="Inconsolata Regular"/>
              <a:ea typeface="Inconsolata Regular"/>
              <a:cs typeface="Inconsolata Regular"/>
              <a:sym typeface="Inconsolata Regul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pic>
        <p:nvPicPr>
          <p:cNvPr id="2546" name="Google Shape;2546;p142"/>
          <p:cNvPicPr preferRelativeResize="0"/>
          <p:nvPr/>
        </p:nvPicPr>
        <p:blipFill rotWithShape="1">
          <a:blip r:embed="rId3">
            <a:alphaModFix/>
          </a:blip>
          <a:srcRect/>
          <a:stretch/>
        </p:blipFill>
        <p:spPr>
          <a:xfrm>
            <a:off x="0" y="0"/>
            <a:ext cx="9168599" cy="5156360"/>
          </a:xfrm>
          <a:prstGeom prst="rect">
            <a:avLst/>
          </a:prstGeom>
          <a:noFill/>
          <a:ln>
            <a:noFill/>
          </a:ln>
        </p:spPr>
      </p:pic>
      <p:sp>
        <p:nvSpPr>
          <p:cNvPr id="2547" name="Google Shape;254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Email Forensics</a:t>
            </a:r>
            <a:endParaRPr>
              <a:solidFill>
                <a:srgbClr val="FFFFFF"/>
              </a:solidFill>
            </a:endParaRPr>
          </a:p>
        </p:txBody>
      </p:sp>
      <p:sp>
        <p:nvSpPr>
          <p:cNvPr id="2548" name="Google Shape;2548;p1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Email forensics includes the process of identifying the sender, recipient, date, time, and original location of an email.</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549" name="Google Shape;2549;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2550" name="Google Shape;2550;p142"/>
          <p:cNvSpPr txBox="1">
            <a:spLocks noGrp="1"/>
          </p:cNvSpPr>
          <p:nvPr>
            <p:ph type="body" idx="3"/>
          </p:nvPr>
        </p:nvSpPr>
        <p:spPr>
          <a:xfrm>
            <a:off x="2391675" y="2781700"/>
            <a:ext cx="4516500" cy="9153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1300">
                <a:latin typeface="Inconsolata Regular"/>
                <a:ea typeface="Inconsolata Regular"/>
                <a:cs typeface="Inconsolata Regular"/>
                <a:sym typeface="Inconsolata Regular"/>
              </a:rPr>
              <a:t>Can you think of any major email forensics cases?</a:t>
            </a:r>
            <a:endParaRPr sz="1300">
              <a:latin typeface="Inconsolata Regular"/>
              <a:ea typeface="Inconsolata Regular"/>
              <a:cs typeface="Inconsolata Regular"/>
              <a:sym typeface="Inconsolata Regular"/>
            </a:endParaRPr>
          </a:p>
          <a:p>
            <a:pPr marL="457200" lvl="0" indent="-196850" algn="l" rtl="0">
              <a:spcBef>
                <a:spcPts val="800"/>
              </a:spcBef>
              <a:spcAft>
                <a:spcPts val="0"/>
              </a:spcAft>
              <a:buSzPts val="1300"/>
              <a:buFont typeface="Inconsolata Regular"/>
              <a:buChar char="●"/>
            </a:pPr>
            <a:r>
              <a:rPr lang="en" sz="1300">
                <a:latin typeface="Inconsolata Regular"/>
                <a:ea typeface="Inconsolata Regular"/>
                <a:cs typeface="Inconsolata Regular"/>
                <a:sym typeface="Inconsolata Regular"/>
              </a:rPr>
              <a:t>2016 US Elections</a:t>
            </a:r>
            <a:endParaRPr sz="1300">
              <a:latin typeface="Inconsolata Regular"/>
              <a:ea typeface="Inconsolata Regular"/>
              <a:cs typeface="Inconsolata Regular"/>
              <a:sym typeface="Inconsolata Regular"/>
            </a:endParaRPr>
          </a:p>
          <a:p>
            <a:pPr marL="457200" lvl="0" indent="-196850" algn="l" rtl="0">
              <a:spcBef>
                <a:spcPts val="0"/>
              </a:spcBef>
              <a:spcAft>
                <a:spcPts val="0"/>
              </a:spcAft>
              <a:buSzPts val="1300"/>
              <a:buFont typeface="Inconsolata Regular"/>
              <a:buChar char="●"/>
            </a:pPr>
            <a:r>
              <a:rPr lang="en" sz="1300">
                <a:latin typeface="Inconsolata Regular"/>
                <a:ea typeface="Inconsolata Regular"/>
                <a:cs typeface="Inconsolata Regular"/>
                <a:sym typeface="Inconsolata Regular"/>
              </a:rPr>
              <a:t>Sony </a:t>
            </a:r>
            <a:endParaRPr sz="1300">
              <a:latin typeface="Inconsolata Regular"/>
              <a:ea typeface="Inconsolata Regular"/>
              <a:cs typeface="Inconsolata Regular"/>
              <a:sym typeface="Inconsolata Regular"/>
            </a:endParaRPr>
          </a:p>
        </p:txBody>
      </p:sp>
      <p:cxnSp>
        <p:nvCxnSpPr>
          <p:cNvPr id="2551" name="Google Shape;2551;p14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552" name="Google Shape;2552;p142"/>
          <p:cNvSpPr txBox="1">
            <a:spLocks noGrp="1"/>
          </p:cNvSpPr>
          <p:nvPr>
            <p:ph type="body" idx="3"/>
          </p:nvPr>
        </p:nvSpPr>
        <p:spPr>
          <a:xfrm>
            <a:off x="2610825" y="1924100"/>
            <a:ext cx="2150400" cy="258000"/>
          </a:xfrm>
          <a:prstGeom prst="rect">
            <a:avLst/>
          </a:prstGeom>
        </p:spPr>
        <p:txBody>
          <a:bodyPr spcFirstLastPara="1" wrap="square" lIns="0" tIns="0" rIns="91425" bIns="91425" anchor="t" anchorCtr="0">
            <a:noAutofit/>
          </a:bodyPr>
          <a:lstStyle/>
          <a:p>
            <a:pPr marL="0" lvl="0" indent="0" algn="l" rtl="0">
              <a:spcBef>
                <a:spcPts val="0"/>
              </a:spcBef>
              <a:spcAft>
                <a:spcPts val="800"/>
              </a:spcAft>
              <a:buNone/>
            </a:pPr>
            <a:r>
              <a:rPr lang="en" sz="1300">
                <a:latin typeface="Inconsolata Regular"/>
                <a:ea typeface="Inconsolata Regular"/>
                <a:cs typeface="Inconsolata Regular"/>
                <a:sym typeface="Inconsolata Regular"/>
              </a:rPr>
              <a:t>Albert Smith</a:t>
            </a:r>
            <a:endParaRPr sz="1300">
              <a:latin typeface="Inconsolata Regular"/>
              <a:ea typeface="Inconsolata Regular"/>
              <a:cs typeface="Inconsolata Regular"/>
              <a:sym typeface="Inconsolata Regular"/>
            </a:endParaRPr>
          </a:p>
        </p:txBody>
      </p:sp>
      <p:sp>
        <p:nvSpPr>
          <p:cNvPr id="2553" name="Google Shape;2553;p142"/>
          <p:cNvSpPr txBox="1">
            <a:spLocks noGrp="1"/>
          </p:cNvSpPr>
          <p:nvPr>
            <p:ph type="body" idx="3"/>
          </p:nvPr>
        </p:nvSpPr>
        <p:spPr>
          <a:xfrm>
            <a:off x="2906150" y="2257550"/>
            <a:ext cx="1743900" cy="258000"/>
          </a:xfrm>
          <a:prstGeom prst="rect">
            <a:avLst/>
          </a:prstGeom>
        </p:spPr>
        <p:txBody>
          <a:bodyPr spcFirstLastPara="1" wrap="square" lIns="0" tIns="0" rIns="91425" bIns="91425" anchor="t" anchorCtr="0">
            <a:noAutofit/>
          </a:bodyPr>
          <a:lstStyle/>
          <a:p>
            <a:pPr marL="0" lvl="0" indent="0" algn="l" rtl="0">
              <a:spcBef>
                <a:spcPts val="0"/>
              </a:spcBef>
              <a:spcAft>
                <a:spcPts val="800"/>
              </a:spcAft>
              <a:buNone/>
            </a:pPr>
            <a:r>
              <a:rPr lang="en" sz="1300">
                <a:latin typeface="Inconsolata Regular"/>
                <a:ea typeface="Inconsolata Regular"/>
                <a:cs typeface="Inconsolata Regular"/>
                <a:sym typeface="Inconsolata Regular"/>
              </a:rPr>
              <a:t>Email Forensics</a:t>
            </a:r>
            <a:endParaRPr sz="1300">
              <a:latin typeface="Inconsolata Regular"/>
              <a:ea typeface="Inconsolata Regular"/>
              <a:cs typeface="Inconsolata Regular"/>
              <a:sym typeface="Inconsolata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1"/>
        <p:cNvGrpSpPr/>
        <p:nvPr/>
      </p:nvGrpSpPr>
      <p:grpSpPr>
        <a:xfrm>
          <a:off x="0" y="0"/>
          <a:ext cx="0" cy="0"/>
          <a:chOff x="0" y="0"/>
          <a:chExt cx="0" cy="0"/>
        </a:xfrm>
      </p:grpSpPr>
      <p:pic>
        <p:nvPicPr>
          <p:cNvPr id="2062" name="Google Shape;2062;p107"/>
          <p:cNvPicPr preferRelativeResize="0"/>
          <p:nvPr/>
        </p:nvPicPr>
        <p:blipFill rotWithShape="1">
          <a:blip r:embed="rId3">
            <a:alphaModFix/>
          </a:blip>
          <a:srcRect l="6295" r="8510"/>
          <a:stretch/>
        </p:blipFill>
        <p:spPr>
          <a:xfrm>
            <a:off x="3301349" y="0"/>
            <a:ext cx="5842650" cy="5143500"/>
          </a:xfrm>
          <a:prstGeom prst="rect">
            <a:avLst/>
          </a:prstGeom>
          <a:noFill/>
          <a:ln>
            <a:noFill/>
          </a:ln>
        </p:spPr>
      </p:pic>
      <p:sp>
        <p:nvSpPr>
          <p:cNvPr id="2063" name="Google Shape;2063;p107"/>
          <p:cNvSpPr txBox="1"/>
          <p:nvPr/>
        </p:nvSpPr>
        <p:spPr>
          <a:xfrm>
            <a:off x="-6150" y="0"/>
            <a:ext cx="3307500" cy="5143500"/>
          </a:xfrm>
          <a:prstGeom prst="rect">
            <a:avLst/>
          </a:prstGeom>
          <a:solidFill>
            <a:srgbClr val="1D76D8"/>
          </a:solidFill>
          <a:ln>
            <a:noFill/>
          </a:ln>
        </p:spPr>
        <p:txBody>
          <a:bodyPr spcFirstLastPara="1" wrap="square" lIns="457200" tIns="1645900"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FFFFFF"/>
                </a:solidFill>
                <a:latin typeface="Roboto Light"/>
                <a:ea typeface="Roboto Light"/>
                <a:cs typeface="Roboto Light"/>
                <a:sym typeface="Roboto Light"/>
              </a:rPr>
              <a:t>Despite the measures put into place, cybercrime still occurs. </a:t>
            </a:r>
            <a:endParaRPr sz="1800">
              <a:solidFill>
                <a:srgbClr val="FFFFFF"/>
              </a:solidFill>
              <a:latin typeface="Roboto Light"/>
              <a:ea typeface="Roboto Light"/>
              <a:cs typeface="Roboto Light"/>
              <a:sym typeface="Roboto Light"/>
            </a:endParaRPr>
          </a:p>
          <a:p>
            <a:pPr marL="0" lvl="0" indent="0" algn="l" rtl="0">
              <a:lnSpc>
                <a:spcPct val="115000"/>
              </a:lnSpc>
              <a:spcBef>
                <a:spcPts val="1000"/>
              </a:spcBef>
              <a:spcAft>
                <a:spcPts val="1000"/>
              </a:spcAft>
              <a:buNone/>
            </a:pPr>
            <a:r>
              <a:rPr lang="en" sz="1800">
                <a:solidFill>
                  <a:srgbClr val="FFFFFF"/>
                </a:solidFill>
                <a:latin typeface="Roboto Light"/>
                <a:ea typeface="Roboto Light"/>
                <a:cs typeface="Roboto Light"/>
                <a:sym typeface="Roboto Light"/>
              </a:rPr>
              <a:t>Digital forensics is used to investigate it.  </a:t>
            </a:r>
            <a:endParaRPr sz="1800">
              <a:solidFill>
                <a:srgbClr val="FFFFFF"/>
              </a:solidFill>
              <a:latin typeface="Roboto Light"/>
              <a:ea typeface="Roboto Light"/>
              <a:cs typeface="Roboto Light"/>
              <a:sym typeface="Roboto Light"/>
            </a:endParaRPr>
          </a:p>
        </p:txBody>
      </p:sp>
      <p:sp>
        <p:nvSpPr>
          <p:cNvPr id="2064" name="Google Shape;2064;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65" name="Google Shape;2065;p1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rgbClr val="FFFFFF"/>
                </a:solidFill>
                <a:hlinkClick r:id="rId4">
                  <a:extLst>
                    <a:ext uri="{A12FA001-AC4F-418D-AE19-62706E023703}">
                      <ahyp:hlinkClr xmlns:ahyp="http://schemas.microsoft.com/office/drawing/2018/hyperlinkcolor" val="tx"/>
                    </a:ext>
                  </a:extLst>
                </a:hlinkClick>
              </a:rPr>
              <a:t>(Source)</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40</a:t>
            </a:fld>
            <a:endParaRPr/>
          </a:p>
        </p:txBody>
      </p:sp>
      <p:pic>
        <p:nvPicPr>
          <p:cNvPr id="2559" name="Google Shape;2559;p143"/>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560" name="Google Shape;2560;p143"/>
          <p:cNvSpPr txBox="1"/>
          <p:nvPr/>
        </p:nvSpPr>
        <p:spPr>
          <a:xfrm>
            <a:off x="2601750" y="1758475"/>
            <a:ext cx="5649900" cy="180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2400">
                <a:solidFill>
                  <a:schemeClr val="dk1"/>
                </a:solidFill>
                <a:latin typeface="Roboto Medium"/>
                <a:ea typeface="Roboto Medium"/>
                <a:cs typeface="Roboto Medium"/>
                <a:sym typeface="Roboto Medium"/>
              </a:rPr>
              <a:t>Mobile device forensics</a:t>
            </a:r>
            <a:r>
              <a:rPr lang="en" sz="2400">
                <a:solidFill>
                  <a:schemeClr val="dk1"/>
                </a:solidFill>
                <a:latin typeface="Roboto Light"/>
                <a:ea typeface="Roboto Light"/>
                <a:cs typeface="Roboto Light"/>
                <a:sym typeface="Roboto Light"/>
              </a:rPr>
              <a:t> is the recovery of digital evidence from smartphones, GPS devices, SIM cards, PDAs, tablets, and game consoles.</a:t>
            </a:r>
            <a:endParaRPr sz="2400">
              <a:solidFill>
                <a:schemeClr val="dk1"/>
              </a:solidFill>
              <a:latin typeface="Roboto Light"/>
              <a:ea typeface="Roboto Light"/>
              <a:cs typeface="Roboto Light"/>
              <a:sym typeface="Robo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pic>
        <p:nvPicPr>
          <p:cNvPr id="2565" name="Google Shape;2565;p144"/>
          <p:cNvPicPr preferRelativeResize="0"/>
          <p:nvPr/>
        </p:nvPicPr>
        <p:blipFill rotWithShape="1">
          <a:blip r:embed="rId3">
            <a:alphaModFix/>
          </a:blip>
          <a:srcRect t="4051" b="11546"/>
          <a:stretch/>
        </p:blipFill>
        <p:spPr>
          <a:xfrm>
            <a:off x="0" y="1025"/>
            <a:ext cx="9144000" cy="5143499"/>
          </a:xfrm>
          <a:prstGeom prst="rect">
            <a:avLst/>
          </a:prstGeom>
          <a:noFill/>
          <a:ln>
            <a:noFill/>
          </a:ln>
        </p:spPr>
      </p:pic>
      <p:sp>
        <p:nvSpPr>
          <p:cNvPr id="2566" name="Google Shape;2566;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Mobile Device Forensics</a:t>
            </a:r>
            <a:endParaRPr/>
          </a:p>
        </p:txBody>
      </p:sp>
      <p:sp>
        <p:nvSpPr>
          <p:cNvPr id="2567" name="Google Shape;2567;p144"/>
          <p:cNvSpPr txBox="1">
            <a:spLocks noGrp="1"/>
          </p:cNvSpPr>
          <p:nvPr>
            <p:ph type="subTitle" idx="1"/>
          </p:nvPr>
        </p:nvSpPr>
        <p:spPr>
          <a:xfrm>
            <a:off x="0" y="675975"/>
            <a:ext cx="4936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example:</a:t>
            </a:r>
            <a:endParaRPr>
              <a:solidFill>
                <a:schemeClr val="dk1"/>
              </a:solidFill>
            </a:endParaRPr>
          </a:p>
          <a:p>
            <a:pPr marL="457200" lvl="0" indent="-317500" algn="l" rtl="0">
              <a:spcBef>
                <a:spcPts val="800"/>
              </a:spcBef>
              <a:spcAft>
                <a:spcPts val="0"/>
              </a:spcAft>
              <a:buClr>
                <a:schemeClr val="dk1"/>
              </a:buClr>
              <a:buSzPts val="1400"/>
              <a:buChar char="●"/>
            </a:pPr>
            <a:r>
              <a:rPr lang="en">
                <a:solidFill>
                  <a:schemeClr val="dk1"/>
                </a:solidFill>
              </a:rPr>
              <a:t>Cell phone forensics might be used in a distracted driving case.</a:t>
            </a:r>
            <a:endParaRPr>
              <a:solidFill>
                <a:schemeClr val="dk1"/>
              </a:solidFill>
            </a:endParaRPr>
          </a:p>
          <a:p>
            <a:pPr marL="457200" marR="0" lvl="0" indent="-317500" algn="l" rtl="0">
              <a:lnSpc>
                <a:spcPct val="100000"/>
              </a:lnSpc>
              <a:spcBef>
                <a:spcPts val="1000"/>
              </a:spcBef>
              <a:spcAft>
                <a:spcPts val="0"/>
              </a:spcAft>
              <a:buClr>
                <a:schemeClr val="dk1"/>
              </a:buClr>
              <a:buSzPts val="1400"/>
              <a:buChar char="●"/>
            </a:pPr>
            <a:r>
              <a:rPr lang="en">
                <a:solidFill>
                  <a:schemeClr val="dk1"/>
                </a:solidFill>
              </a:rPr>
              <a:t>A forensic expert could analyze what was happening at the </a:t>
            </a:r>
            <a:br>
              <a:rPr lang="en">
                <a:solidFill>
                  <a:schemeClr val="dk1"/>
                </a:solidFill>
              </a:rPr>
            </a:br>
            <a:r>
              <a:rPr lang="en">
                <a:solidFill>
                  <a:schemeClr val="dk1"/>
                </a:solidFill>
              </a:rPr>
              <a:t>time of the accident.</a:t>
            </a:r>
            <a:endParaRPr>
              <a:solidFill>
                <a:schemeClr val="dk1"/>
              </a:solidFill>
            </a:endParaRPr>
          </a:p>
          <a:p>
            <a:pPr marL="0" lvl="0" indent="0" algn="l" rtl="0">
              <a:spcBef>
                <a:spcPts val="800"/>
              </a:spcBef>
              <a:spcAft>
                <a:spcPts val="800"/>
              </a:spcAft>
              <a:buNone/>
            </a:pPr>
            <a:endParaRPr>
              <a:solidFill>
                <a:schemeClr val="dk1"/>
              </a:solidFill>
            </a:endParaRPr>
          </a:p>
        </p:txBody>
      </p:sp>
      <p:sp>
        <p:nvSpPr>
          <p:cNvPr id="2568" name="Google Shape;256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cxnSp>
        <p:nvCxnSpPr>
          <p:cNvPr id="2569" name="Google Shape;2569;p144"/>
          <p:cNvCxnSpPr/>
          <p:nvPr/>
        </p:nvCxnSpPr>
        <p:spPr>
          <a:xfrm>
            <a:off x="274375" y="640080"/>
            <a:ext cx="3805500" cy="0"/>
          </a:xfrm>
          <a:prstGeom prst="straightConnector1">
            <a:avLst/>
          </a:prstGeom>
          <a:noFill/>
          <a:ln w="9525" cap="flat" cmpd="sng">
            <a:solidFill>
              <a:srgbClr val="595959"/>
            </a:solidFill>
            <a:prstDash val="solid"/>
            <a:round/>
            <a:headEnd type="none" w="med" len="med"/>
            <a:tailEnd type="none" w="med" len="med"/>
          </a:ln>
        </p:spPr>
      </p:cxnSp>
      <p:sp>
        <p:nvSpPr>
          <p:cNvPr id="2570" name="Google Shape;2570;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p145"/>
          <p:cNvSpPr txBox="1">
            <a:spLocks noGrp="1"/>
          </p:cNvSpPr>
          <p:nvPr>
            <p:ph type="title"/>
          </p:nvPr>
        </p:nvSpPr>
        <p:spPr>
          <a:xfrm>
            <a:off x="274325" y="1965650"/>
            <a:ext cx="8595300" cy="9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 for </a:t>
            </a:r>
            <a:br>
              <a:rPr lang="en"/>
            </a:br>
            <a:r>
              <a:rPr lang="en"/>
              <a:t>Conducting an Investigation</a:t>
            </a:r>
            <a:endParaRPr/>
          </a:p>
        </p:txBody>
      </p:sp>
      <p:sp>
        <p:nvSpPr>
          <p:cNvPr id="2576" name="Google Shape;2576;p1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
        <p:nvSpPr>
          <p:cNvPr id="2577" name="Google Shape;2577;p14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81"/>
        <p:cNvGrpSpPr/>
        <p:nvPr/>
      </p:nvGrpSpPr>
      <p:grpSpPr>
        <a:xfrm>
          <a:off x="0" y="0"/>
          <a:ext cx="0" cy="0"/>
          <a:chOff x="0" y="0"/>
          <a:chExt cx="0" cy="0"/>
        </a:xfrm>
      </p:grpSpPr>
      <p:pic>
        <p:nvPicPr>
          <p:cNvPr id="2582" name="Google Shape;2582;p14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583" name="Google Shape;2583;p146"/>
          <p:cNvSpPr txBox="1"/>
          <p:nvPr/>
        </p:nvSpPr>
        <p:spPr>
          <a:xfrm>
            <a:off x="3577575" y="1384925"/>
            <a:ext cx="5566500" cy="1875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500">
                <a:solidFill>
                  <a:srgbClr val="FFF2CC"/>
                </a:solidFill>
                <a:latin typeface="Roboto"/>
                <a:ea typeface="Roboto"/>
                <a:cs typeface="Roboto"/>
                <a:sym typeface="Roboto"/>
              </a:rPr>
              <a:t>Now that we understand the importance of maintaining </a:t>
            </a:r>
            <a:br>
              <a:rPr lang="en" sz="2500">
                <a:solidFill>
                  <a:srgbClr val="FFF2CC"/>
                </a:solidFill>
                <a:latin typeface="Roboto"/>
                <a:ea typeface="Roboto"/>
                <a:cs typeface="Roboto"/>
                <a:sym typeface="Roboto"/>
              </a:rPr>
            </a:br>
            <a:r>
              <a:rPr lang="en" sz="2500">
                <a:solidFill>
                  <a:srgbClr val="FFF2CC"/>
                </a:solidFill>
                <a:latin typeface="Roboto"/>
                <a:ea typeface="Roboto"/>
                <a:cs typeface="Roboto"/>
                <a:sym typeface="Roboto"/>
              </a:rPr>
              <a:t>an accurate chain of custody, </a:t>
            </a:r>
            <a:br>
              <a:rPr lang="en" sz="2500">
                <a:solidFill>
                  <a:srgbClr val="FFF2CC"/>
                </a:solidFill>
                <a:latin typeface="Roboto"/>
                <a:ea typeface="Roboto"/>
                <a:cs typeface="Roboto"/>
                <a:sym typeface="Roboto"/>
              </a:rPr>
            </a:br>
            <a:r>
              <a:rPr lang="en" sz="2500">
                <a:solidFill>
                  <a:srgbClr val="FFF2CC"/>
                </a:solidFill>
                <a:latin typeface="Roboto"/>
                <a:ea typeface="Roboto"/>
                <a:cs typeface="Roboto"/>
                <a:sym typeface="Roboto"/>
              </a:rPr>
              <a:t>we will explore the methodology for conducting digital forensic investigations.</a:t>
            </a:r>
            <a:endParaRPr sz="2500">
              <a:solidFill>
                <a:srgbClr val="FFF2CC"/>
              </a:solidFill>
              <a:latin typeface="Roboto"/>
              <a:ea typeface="Roboto"/>
              <a:cs typeface="Roboto"/>
              <a:sym typeface="Roboto"/>
            </a:endParaRPr>
          </a:p>
        </p:txBody>
      </p:sp>
      <p:sp>
        <p:nvSpPr>
          <p:cNvPr id="2584" name="Google Shape;2584;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43</a:t>
            </a:fld>
            <a:endParaRPr sz="6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Google Shape;2589;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Investigation Methodology</a:t>
            </a:r>
            <a:endParaRPr/>
          </a:p>
        </p:txBody>
      </p:sp>
      <p:sp>
        <p:nvSpPr>
          <p:cNvPr id="2590" name="Google Shape;2590;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591" name="Google Shape;2591;p147"/>
          <p:cNvSpPr txBox="1"/>
          <p:nvPr/>
        </p:nvSpPr>
        <p:spPr>
          <a:xfrm>
            <a:off x="3378425" y="3564600"/>
            <a:ext cx="5229300" cy="782400"/>
          </a:xfrm>
          <a:prstGeom prst="rect">
            <a:avLst/>
          </a:prstGeom>
          <a:noFill/>
          <a:ln>
            <a:noFill/>
          </a:ln>
        </p:spPr>
        <p:txBody>
          <a:bodyPr spcFirstLastPara="1" wrap="square" lIns="365750" tIns="18275" rIns="0" bIns="0" anchor="t" anchorCtr="0">
            <a:noAutofit/>
          </a:bodyPr>
          <a:lstStyle/>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p:txBody>
      </p:sp>
      <p:sp>
        <p:nvSpPr>
          <p:cNvPr id="2592" name="Google Shape;2592;p147"/>
          <p:cNvSpPr/>
          <p:nvPr/>
        </p:nvSpPr>
        <p:spPr>
          <a:xfrm>
            <a:off x="159550" y="2967145"/>
            <a:ext cx="2674200" cy="16521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47"/>
          <p:cNvSpPr txBox="1"/>
          <p:nvPr/>
        </p:nvSpPr>
        <p:spPr>
          <a:xfrm>
            <a:off x="665553" y="354340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594" name="Google Shape;2594;p147"/>
          <p:cNvSpPr/>
          <p:nvPr/>
        </p:nvSpPr>
        <p:spPr>
          <a:xfrm>
            <a:off x="2245392" y="2967145"/>
            <a:ext cx="2674200" cy="16521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47"/>
          <p:cNvSpPr txBox="1"/>
          <p:nvPr/>
        </p:nvSpPr>
        <p:spPr>
          <a:xfrm>
            <a:off x="2890125" y="3543400"/>
            <a:ext cx="18930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Preserving Evidence</a:t>
            </a:r>
            <a:endParaRPr sz="2000">
              <a:latin typeface="Roboto Medium"/>
              <a:ea typeface="Roboto Medium"/>
              <a:cs typeface="Roboto Medium"/>
              <a:sym typeface="Roboto Medium"/>
            </a:endParaRPr>
          </a:p>
        </p:txBody>
      </p:sp>
      <p:sp>
        <p:nvSpPr>
          <p:cNvPr id="2596" name="Google Shape;2596;p147"/>
          <p:cNvSpPr/>
          <p:nvPr/>
        </p:nvSpPr>
        <p:spPr>
          <a:xfrm>
            <a:off x="4296459" y="2967145"/>
            <a:ext cx="2674200" cy="1652100"/>
          </a:xfrm>
          <a:prstGeom prst="chevron">
            <a:avLst>
              <a:gd name="adj" fmla="val 50000"/>
            </a:avLst>
          </a:prstGeom>
          <a:solidFill>
            <a:srgbClr val="42A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47"/>
          <p:cNvSpPr txBox="1"/>
          <p:nvPr/>
        </p:nvSpPr>
        <p:spPr>
          <a:xfrm>
            <a:off x="4941051" y="354340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598" name="Google Shape;2598;p147"/>
          <p:cNvSpPr/>
          <p:nvPr/>
        </p:nvSpPr>
        <p:spPr>
          <a:xfrm>
            <a:off x="6310035" y="2967145"/>
            <a:ext cx="2674200" cy="1652100"/>
          </a:xfrm>
          <a:prstGeom prst="chevron">
            <a:avLst>
              <a:gd name="adj" fmla="val 50000"/>
            </a:avLst>
          </a:prstGeom>
          <a:solidFill>
            <a:srgbClr val="1D7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47"/>
          <p:cNvSpPr txBox="1"/>
          <p:nvPr/>
        </p:nvSpPr>
        <p:spPr>
          <a:xfrm>
            <a:off x="7026750" y="354340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
        <p:nvSpPr>
          <p:cNvPr id="2600" name="Google Shape;2600;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a:t>
            </a:r>
            <a:r>
              <a:rPr lang="en" b="1">
                <a:solidFill>
                  <a:schemeClr val="dk1"/>
                </a:solidFill>
              </a:rPr>
              <a:t> National Institute of Standards and Technology</a:t>
            </a:r>
            <a:r>
              <a:rPr lang="en">
                <a:solidFill>
                  <a:schemeClr val="dk1"/>
                </a:solidFill>
              </a:rPr>
              <a:t> provides one of many frameworks for forensic investigation phases. </a:t>
            </a:r>
            <a:endParaRPr sz="1700"/>
          </a:p>
        </p:txBody>
      </p:sp>
      <p:sp>
        <p:nvSpPr>
          <p:cNvPr id="2601" name="Google Shape;2601;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02" name="Google Shape;2602;p147"/>
          <p:cNvPicPr preferRelativeResize="0"/>
          <p:nvPr/>
        </p:nvPicPr>
        <p:blipFill rotWithShape="1">
          <a:blip r:embed="rId3">
            <a:alphaModFix/>
          </a:blip>
          <a:srcRect t="35272" b="32606"/>
          <a:stretch/>
        </p:blipFill>
        <p:spPr>
          <a:xfrm>
            <a:off x="2740401" y="1654274"/>
            <a:ext cx="2794602" cy="897624"/>
          </a:xfrm>
          <a:prstGeom prst="rect">
            <a:avLst/>
          </a:prstGeom>
          <a:noFill/>
          <a:ln>
            <a:noFill/>
          </a:ln>
        </p:spPr>
      </p:pic>
      <p:sp>
        <p:nvSpPr>
          <p:cNvPr id="2603" name="Google Shape;2603;p147"/>
          <p:cNvSpPr/>
          <p:nvPr/>
        </p:nvSpPr>
        <p:spPr>
          <a:xfrm rot="-5400000" flipH="1">
            <a:off x="4029550" y="-1252975"/>
            <a:ext cx="216300" cy="7956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7"/>
        <p:cNvGrpSpPr/>
        <p:nvPr/>
      </p:nvGrpSpPr>
      <p:grpSpPr>
        <a:xfrm>
          <a:off x="0" y="0"/>
          <a:ext cx="0" cy="0"/>
          <a:chOff x="0" y="0"/>
          <a:chExt cx="0" cy="0"/>
        </a:xfrm>
      </p:grpSpPr>
      <p:sp>
        <p:nvSpPr>
          <p:cNvPr id="2608" name="Google Shape;2608;p148"/>
          <p:cNvSpPr/>
          <p:nvPr/>
        </p:nvSpPr>
        <p:spPr>
          <a:xfrm>
            <a:off x="159550" y="2967095"/>
            <a:ext cx="2674200" cy="1652100"/>
          </a:xfrm>
          <a:prstGeom prst="chevron">
            <a:avLst>
              <a:gd name="adj" fmla="val 50000"/>
            </a:avLst>
          </a:prstGeom>
          <a:solidFill>
            <a:srgbClr val="674EA7"/>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48"/>
          <p:cNvSpPr txBox="1"/>
          <p:nvPr/>
        </p:nvSpPr>
        <p:spPr>
          <a:xfrm>
            <a:off x="665553" y="35433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610" name="Google Shape;2610;p148"/>
          <p:cNvSpPr/>
          <p:nvPr/>
        </p:nvSpPr>
        <p:spPr>
          <a:xfrm>
            <a:off x="2245392" y="296709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48"/>
          <p:cNvSpPr/>
          <p:nvPr/>
        </p:nvSpPr>
        <p:spPr>
          <a:xfrm>
            <a:off x="4296459" y="296709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48"/>
          <p:cNvSpPr txBox="1"/>
          <p:nvPr/>
        </p:nvSpPr>
        <p:spPr>
          <a:xfrm>
            <a:off x="4941051" y="35433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613" name="Google Shape;2613;p148"/>
          <p:cNvSpPr/>
          <p:nvPr/>
        </p:nvSpPr>
        <p:spPr>
          <a:xfrm>
            <a:off x="6310035" y="296709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48"/>
          <p:cNvSpPr txBox="1"/>
          <p:nvPr/>
        </p:nvSpPr>
        <p:spPr>
          <a:xfrm>
            <a:off x="7026750" y="35433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
        <p:nvSpPr>
          <p:cNvPr id="2615" name="Google Shape;2615;p148"/>
          <p:cNvSpPr txBox="1"/>
          <p:nvPr/>
        </p:nvSpPr>
        <p:spPr>
          <a:xfrm>
            <a:off x="2890125" y="3543350"/>
            <a:ext cx="18930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Preserving Evidence</a:t>
            </a:r>
            <a:endParaRPr sz="2000">
              <a:latin typeface="Roboto Medium"/>
              <a:ea typeface="Roboto Medium"/>
              <a:cs typeface="Roboto Medium"/>
              <a:sym typeface="Roboto Medium"/>
            </a:endParaRPr>
          </a:p>
        </p:txBody>
      </p:sp>
      <p:sp>
        <p:nvSpPr>
          <p:cNvPr id="2616" name="Google Shape;2616;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660000"/>
                </a:solidFill>
              </a:rPr>
              <a:t>Collecting Evidence</a:t>
            </a:r>
            <a:endParaRPr>
              <a:solidFill>
                <a:srgbClr val="660000"/>
              </a:solidFill>
            </a:endParaRPr>
          </a:p>
        </p:txBody>
      </p:sp>
      <p:sp>
        <p:nvSpPr>
          <p:cNvPr id="2617" name="Google Shape;2617;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1400"/>
              </a:spcAft>
              <a:buNone/>
            </a:pPr>
            <a:r>
              <a:rPr lang="en" sz="1700">
                <a:solidFill>
                  <a:schemeClr val="dk1"/>
                </a:solidFill>
              </a:rPr>
              <a:t>The success of the investigation relies on the collection phase. </a:t>
            </a:r>
            <a:endParaRPr sz="1700">
              <a:solidFill>
                <a:schemeClr val="dk1"/>
              </a:solidFill>
            </a:endParaRPr>
          </a:p>
        </p:txBody>
      </p:sp>
      <p:sp>
        <p:nvSpPr>
          <p:cNvPr id="2618" name="Google Shape;2618;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619" name="Google Shape;2619;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20" name="Google Shape;2620;p148"/>
          <p:cNvSpPr txBox="1">
            <a:spLocks noGrp="1"/>
          </p:cNvSpPr>
          <p:nvPr>
            <p:ph type="body" idx="3"/>
          </p:nvPr>
        </p:nvSpPr>
        <p:spPr>
          <a:xfrm>
            <a:off x="0" y="1257675"/>
            <a:ext cx="9144000" cy="1076100"/>
          </a:xfrm>
          <a:prstGeom prst="rect">
            <a:avLst/>
          </a:prstGeom>
        </p:spPr>
        <p:txBody>
          <a:bodyPr spcFirstLastPara="1" wrap="square" lIns="457200" tIns="0" rIns="0" bIns="91425" anchor="t" anchorCtr="0">
            <a:noAutofit/>
          </a:bodyPr>
          <a:lstStyle/>
          <a:p>
            <a:pPr marL="457200" lvl="0" indent="-317500" algn="l" rtl="0">
              <a:spcBef>
                <a:spcPts val="0"/>
              </a:spcBef>
              <a:spcAft>
                <a:spcPts val="0"/>
              </a:spcAft>
              <a:buClr>
                <a:srgbClr val="453C9E"/>
              </a:buClr>
              <a:buSzPts val="1400"/>
              <a:buChar char="●"/>
            </a:pPr>
            <a:r>
              <a:rPr lang="en">
                <a:solidFill>
                  <a:schemeClr val="dk1"/>
                </a:solidFill>
              </a:rPr>
              <a:t>During this phase, an investigator makes decisions about what data to collect </a:t>
            </a:r>
            <a:br>
              <a:rPr lang="en">
                <a:solidFill>
                  <a:schemeClr val="dk1"/>
                </a:solidFill>
              </a:rPr>
            </a:br>
            <a:r>
              <a:rPr lang="en">
                <a:solidFill>
                  <a:schemeClr val="dk1"/>
                </a:solidFill>
              </a:rPr>
              <a:t>and the best way to collect it.</a:t>
            </a:r>
            <a:endParaRPr>
              <a:solidFill>
                <a:schemeClr val="dk1"/>
              </a:solidFill>
            </a:endParaRPr>
          </a:p>
          <a:p>
            <a:pPr marL="457200" lvl="0" indent="-317500" algn="l" rtl="0">
              <a:spcBef>
                <a:spcPts val="1000"/>
              </a:spcBef>
              <a:spcAft>
                <a:spcPts val="0"/>
              </a:spcAft>
              <a:buClr>
                <a:srgbClr val="453C9E"/>
              </a:buClr>
              <a:buSzPts val="1400"/>
              <a:buChar char="●"/>
            </a:pPr>
            <a:r>
              <a:rPr lang="en">
                <a:solidFill>
                  <a:schemeClr val="dk1"/>
                </a:solidFill>
              </a:rPr>
              <a:t>Evidence is extracted from a device and a master copy is made.</a:t>
            </a:r>
            <a:endParaRPr>
              <a:solidFill>
                <a:schemeClr val="dk1"/>
              </a:solidFill>
            </a:endParaRPr>
          </a:p>
          <a:p>
            <a:pPr marL="457200" lvl="0" indent="-317500" algn="l" rtl="0">
              <a:spcBef>
                <a:spcPts val="1000"/>
              </a:spcBef>
              <a:spcAft>
                <a:spcPts val="1000"/>
              </a:spcAft>
              <a:buClr>
                <a:srgbClr val="453C9E"/>
              </a:buClr>
              <a:buSzPts val="1400"/>
              <a:buChar char="●"/>
            </a:pPr>
            <a:r>
              <a:rPr lang="en" b="1">
                <a:solidFill>
                  <a:srgbClr val="453C9E"/>
                </a:solidFill>
              </a:rPr>
              <a:t>How</a:t>
            </a:r>
            <a:r>
              <a:rPr lang="en">
                <a:solidFill>
                  <a:schemeClr val="dk1"/>
                </a:solidFill>
              </a:rPr>
              <a:t> you collect the evidence determines whether it will be </a:t>
            </a:r>
            <a:r>
              <a:rPr lang="en" b="1">
                <a:solidFill>
                  <a:srgbClr val="453C9E"/>
                </a:solidFill>
              </a:rPr>
              <a:t>admissible in court</a:t>
            </a:r>
            <a:r>
              <a:rPr lang="en">
                <a:solidFill>
                  <a:schemeClr val="dk1"/>
                </a:solidFill>
              </a:rPr>
              <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073763"/>
                </a:solidFill>
              </a:rPr>
              <a:t>Preserving Evidence</a:t>
            </a:r>
            <a:endParaRPr>
              <a:solidFill>
                <a:srgbClr val="073763"/>
              </a:solidFill>
            </a:endParaRPr>
          </a:p>
        </p:txBody>
      </p:sp>
      <p:sp>
        <p:nvSpPr>
          <p:cNvPr id="2626" name="Google Shape;2626;p1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Investigators never work with the original copy of evidence. </a:t>
            </a:r>
            <a:endParaRPr>
              <a:solidFill>
                <a:schemeClr val="dk1"/>
              </a:solidFill>
            </a:endParaRPr>
          </a:p>
          <a:p>
            <a:pPr marL="0" lvl="0" indent="0" algn="l" rtl="0">
              <a:lnSpc>
                <a:spcPct val="100000"/>
              </a:lnSpc>
              <a:spcBef>
                <a:spcPts val="1400"/>
              </a:spcBef>
              <a:spcAft>
                <a:spcPts val="1400"/>
              </a:spcAft>
              <a:buNone/>
            </a:pPr>
            <a:endParaRPr>
              <a:solidFill>
                <a:schemeClr val="dk1"/>
              </a:solidFill>
            </a:endParaRPr>
          </a:p>
        </p:txBody>
      </p:sp>
      <p:sp>
        <p:nvSpPr>
          <p:cNvPr id="2627" name="Google Shape;2627;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628" name="Google Shape;2628;p149"/>
          <p:cNvSpPr/>
          <p:nvPr/>
        </p:nvSpPr>
        <p:spPr>
          <a:xfrm>
            <a:off x="159550" y="296704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9"/>
          <p:cNvSpPr/>
          <p:nvPr/>
        </p:nvSpPr>
        <p:spPr>
          <a:xfrm>
            <a:off x="4296459" y="296704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49"/>
          <p:cNvSpPr/>
          <p:nvPr/>
        </p:nvSpPr>
        <p:spPr>
          <a:xfrm>
            <a:off x="6310035" y="296704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49"/>
          <p:cNvSpPr/>
          <p:nvPr/>
        </p:nvSpPr>
        <p:spPr>
          <a:xfrm>
            <a:off x="2245392" y="2967045"/>
            <a:ext cx="2674200" cy="1652100"/>
          </a:xfrm>
          <a:prstGeom prst="chevron">
            <a:avLst>
              <a:gd name="adj" fmla="val 50000"/>
            </a:avLst>
          </a:prstGeom>
          <a:solidFill>
            <a:srgbClr val="B02C2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49"/>
          <p:cNvSpPr txBox="1"/>
          <p:nvPr/>
        </p:nvSpPr>
        <p:spPr>
          <a:xfrm>
            <a:off x="665553" y="354330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633" name="Google Shape;2633;p149"/>
          <p:cNvSpPr txBox="1"/>
          <p:nvPr/>
        </p:nvSpPr>
        <p:spPr>
          <a:xfrm>
            <a:off x="4941051" y="354330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634" name="Google Shape;2634;p149"/>
          <p:cNvSpPr txBox="1"/>
          <p:nvPr/>
        </p:nvSpPr>
        <p:spPr>
          <a:xfrm>
            <a:off x="7026750" y="354330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
        <p:nvSpPr>
          <p:cNvPr id="2635" name="Google Shape;2635;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36" name="Google Shape;2636;p149"/>
          <p:cNvSpPr txBox="1"/>
          <p:nvPr/>
        </p:nvSpPr>
        <p:spPr>
          <a:xfrm>
            <a:off x="2890125" y="3543300"/>
            <a:ext cx="18930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Preserving Evidence</a:t>
            </a:r>
            <a:endParaRPr sz="2000">
              <a:latin typeface="Roboto Medium"/>
              <a:ea typeface="Roboto Medium"/>
              <a:cs typeface="Roboto Medium"/>
              <a:sym typeface="Roboto Medium"/>
            </a:endParaRPr>
          </a:p>
        </p:txBody>
      </p:sp>
      <p:sp>
        <p:nvSpPr>
          <p:cNvPr id="2637" name="Google Shape;2637;p149"/>
          <p:cNvSpPr txBox="1">
            <a:spLocks noGrp="1"/>
          </p:cNvSpPr>
          <p:nvPr>
            <p:ph type="body" idx="3"/>
          </p:nvPr>
        </p:nvSpPr>
        <p:spPr>
          <a:xfrm>
            <a:off x="0" y="1266350"/>
            <a:ext cx="8869800" cy="1076100"/>
          </a:xfrm>
          <a:prstGeom prst="rect">
            <a:avLst/>
          </a:prstGeom>
        </p:spPr>
        <p:txBody>
          <a:bodyPr spcFirstLastPara="1" wrap="square" lIns="457200" tIns="0" rIns="0" bIns="91425" anchor="t" anchorCtr="0">
            <a:noAutofit/>
          </a:bodyPr>
          <a:lstStyle/>
          <a:p>
            <a:pPr marL="457200" lvl="0" indent="-317500" algn="l" rtl="0">
              <a:lnSpc>
                <a:spcPct val="115000"/>
              </a:lnSpc>
              <a:spcBef>
                <a:spcPts val="0"/>
              </a:spcBef>
              <a:spcAft>
                <a:spcPts val="0"/>
              </a:spcAft>
              <a:buClr>
                <a:srgbClr val="B02C20"/>
              </a:buClr>
              <a:buSzPts val="1400"/>
              <a:buChar char="●"/>
            </a:pPr>
            <a:r>
              <a:rPr lang="en">
                <a:solidFill>
                  <a:schemeClr val="dk1"/>
                </a:solidFill>
              </a:rPr>
              <a:t>Instead, a </a:t>
            </a:r>
            <a:r>
              <a:rPr lang="en" b="1">
                <a:solidFill>
                  <a:srgbClr val="B02C20"/>
                </a:solidFill>
              </a:rPr>
              <a:t>read-only master copy</a:t>
            </a:r>
            <a:r>
              <a:rPr lang="en">
                <a:solidFill>
                  <a:schemeClr val="dk1"/>
                </a:solidFill>
              </a:rPr>
              <a:t> is made and stored in a digital vault. All processes are </a:t>
            </a:r>
            <a:br>
              <a:rPr lang="en">
                <a:solidFill>
                  <a:schemeClr val="dk1"/>
                </a:solidFill>
              </a:rPr>
            </a:br>
            <a:r>
              <a:rPr lang="en">
                <a:solidFill>
                  <a:schemeClr val="dk1"/>
                </a:solidFill>
              </a:rPr>
              <a:t>worked on the copy.</a:t>
            </a:r>
            <a:endParaRPr>
              <a:solidFill>
                <a:schemeClr val="dk1"/>
              </a:solidFill>
            </a:endParaRPr>
          </a:p>
          <a:p>
            <a:pPr marL="457200" lvl="0" indent="-317500" algn="l" rtl="0">
              <a:spcBef>
                <a:spcPts val="1000"/>
              </a:spcBef>
              <a:spcAft>
                <a:spcPts val="0"/>
              </a:spcAft>
              <a:buClr>
                <a:srgbClr val="B02C20"/>
              </a:buClr>
              <a:buSzPts val="1400"/>
              <a:buChar char="●"/>
            </a:pPr>
            <a:r>
              <a:rPr lang="en">
                <a:solidFill>
                  <a:schemeClr val="dk1"/>
                </a:solidFill>
              </a:rPr>
              <a:t>A </a:t>
            </a:r>
            <a:r>
              <a:rPr lang="en" b="1">
                <a:solidFill>
                  <a:srgbClr val="B02C20"/>
                </a:solidFill>
              </a:rPr>
              <a:t>cryptographic digest</a:t>
            </a:r>
            <a:r>
              <a:rPr lang="en">
                <a:solidFill>
                  <a:schemeClr val="dk1"/>
                </a:solidFill>
              </a:rPr>
              <a:t> is made to ensure that evidence has not been altered in any way. </a:t>
            </a:r>
            <a:endParaRPr>
              <a:solidFill>
                <a:schemeClr val="dk1"/>
              </a:solidFill>
            </a:endParaRPr>
          </a:p>
          <a:p>
            <a:pPr marL="0" lvl="0" indent="0" algn="l" rtl="0">
              <a:spcBef>
                <a:spcPts val="1000"/>
              </a:spcBef>
              <a:spcAft>
                <a:spcPts val="1000"/>
              </a:spcAft>
              <a:buNone/>
            </a:pP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Electronic Discovery and Analysis</a:t>
            </a:r>
            <a:endParaRPr/>
          </a:p>
        </p:txBody>
      </p:sp>
      <p:sp>
        <p:nvSpPr>
          <p:cNvPr id="2643" name="Google Shape;2643;p1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1400"/>
              </a:spcAft>
              <a:buNone/>
            </a:pPr>
            <a:r>
              <a:rPr lang="en" sz="1600">
                <a:solidFill>
                  <a:schemeClr val="dk1"/>
                </a:solidFill>
              </a:rPr>
              <a:t>Analysis is completed after data is collected. </a:t>
            </a:r>
            <a:endParaRPr sz="1600">
              <a:solidFill>
                <a:schemeClr val="dk1"/>
              </a:solidFill>
            </a:endParaRPr>
          </a:p>
        </p:txBody>
      </p:sp>
      <p:sp>
        <p:nvSpPr>
          <p:cNvPr id="2644" name="Google Shape;2644;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645" name="Google Shape;2645;p150"/>
          <p:cNvSpPr/>
          <p:nvPr/>
        </p:nvSpPr>
        <p:spPr>
          <a:xfrm>
            <a:off x="159550" y="296704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0"/>
          <p:cNvSpPr/>
          <p:nvPr/>
        </p:nvSpPr>
        <p:spPr>
          <a:xfrm>
            <a:off x="2245392" y="296704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50"/>
          <p:cNvSpPr/>
          <p:nvPr/>
        </p:nvSpPr>
        <p:spPr>
          <a:xfrm>
            <a:off x="6310035" y="2967045"/>
            <a:ext cx="2674200" cy="1652100"/>
          </a:xfrm>
          <a:prstGeom prst="chevron">
            <a:avLst>
              <a:gd name="adj" fmla="val 50000"/>
            </a:avLst>
          </a:prstGeom>
          <a:solidFill>
            <a:srgbClr val="1D76D8">
              <a:alpha val="156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0"/>
          <p:cNvSpPr txBox="1"/>
          <p:nvPr/>
        </p:nvSpPr>
        <p:spPr>
          <a:xfrm>
            <a:off x="665553" y="354330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649" name="Google Shape;2649;p150"/>
          <p:cNvSpPr/>
          <p:nvPr/>
        </p:nvSpPr>
        <p:spPr>
          <a:xfrm>
            <a:off x="4296459" y="2967045"/>
            <a:ext cx="2674200" cy="1652100"/>
          </a:xfrm>
          <a:prstGeom prst="chevron">
            <a:avLst>
              <a:gd name="adj" fmla="val 50000"/>
            </a:avLst>
          </a:prstGeom>
          <a:solidFill>
            <a:srgbClr val="42A7A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0"/>
          <p:cNvSpPr txBox="1"/>
          <p:nvPr/>
        </p:nvSpPr>
        <p:spPr>
          <a:xfrm>
            <a:off x="4941051" y="354330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651" name="Google Shape;2651;p150"/>
          <p:cNvSpPr txBox="1"/>
          <p:nvPr/>
        </p:nvSpPr>
        <p:spPr>
          <a:xfrm>
            <a:off x="7026750" y="354330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
        <p:nvSpPr>
          <p:cNvPr id="2652" name="Google Shape;2652;p1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53" name="Google Shape;2653;p150"/>
          <p:cNvSpPr txBox="1"/>
          <p:nvPr/>
        </p:nvSpPr>
        <p:spPr>
          <a:xfrm>
            <a:off x="2890125" y="3543300"/>
            <a:ext cx="18930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Preserving Evidence</a:t>
            </a:r>
            <a:endParaRPr sz="2000">
              <a:latin typeface="Roboto Medium"/>
              <a:ea typeface="Roboto Medium"/>
              <a:cs typeface="Roboto Medium"/>
              <a:sym typeface="Roboto Medium"/>
            </a:endParaRPr>
          </a:p>
        </p:txBody>
      </p:sp>
      <p:sp>
        <p:nvSpPr>
          <p:cNvPr id="2654" name="Google Shape;2654;p150"/>
          <p:cNvSpPr txBox="1">
            <a:spLocks noGrp="1"/>
          </p:cNvSpPr>
          <p:nvPr>
            <p:ph type="body" idx="3"/>
          </p:nvPr>
        </p:nvSpPr>
        <p:spPr>
          <a:xfrm>
            <a:off x="0" y="1266350"/>
            <a:ext cx="9144000" cy="1076100"/>
          </a:xfrm>
          <a:prstGeom prst="rect">
            <a:avLst/>
          </a:prstGeom>
        </p:spPr>
        <p:txBody>
          <a:bodyPr spcFirstLastPara="1" wrap="square" lIns="457200" tIns="0" rIns="0" bIns="91425" anchor="t" anchorCtr="0">
            <a:noAutofit/>
          </a:bodyPr>
          <a:lstStyle/>
          <a:p>
            <a:pPr marL="457200" lvl="0" indent="-317500" algn="l" rtl="0">
              <a:spcBef>
                <a:spcPts val="0"/>
              </a:spcBef>
              <a:spcAft>
                <a:spcPts val="0"/>
              </a:spcAft>
              <a:buClr>
                <a:srgbClr val="42A7A8"/>
              </a:buClr>
              <a:buSzPts val="1400"/>
              <a:buChar char="●"/>
            </a:pPr>
            <a:r>
              <a:rPr lang="en">
                <a:solidFill>
                  <a:schemeClr val="dk1"/>
                </a:solidFill>
              </a:rPr>
              <a:t>This process is also known as </a:t>
            </a:r>
            <a:r>
              <a:rPr lang="en" b="1">
                <a:solidFill>
                  <a:srgbClr val="42A7A8"/>
                </a:solidFill>
              </a:rPr>
              <a:t>dead analysis</a:t>
            </a:r>
            <a:r>
              <a:rPr lang="en" i="1">
                <a:solidFill>
                  <a:schemeClr val="dk1"/>
                </a:solidFill>
              </a:rPr>
              <a:t>.</a:t>
            </a:r>
            <a:r>
              <a:rPr lang="en">
                <a:solidFill>
                  <a:schemeClr val="dk1"/>
                </a:solidFill>
              </a:rPr>
              <a:t> </a:t>
            </a:r>
            <a:endParaRPr>
              <a:solidFill>
                <a:schemeClr val="dk1"/>
              </a:solidFill>
            </a:endParaRPr>
          </a:p>
          <a:p>
            <a:pPr marL="457200" lvl="0" indent="-317500" algn="l" rtl="0">
              <a:spcBef>
                <a:spcPts val="1000"/>
              </a:spcBef>
              <a:spcAft>
                <a:spcPts val="0"/>
              </a:spcAft>
              <a:buClr>
                <a:srgbClr val="42A7A8"/>
              </a:buClr>
              <a:buSzPts val="1400"/>
              <a:buChar char="●"/>
            </a:pPr>
            <a:r>
              <a:rPr lang="en">
                <a:solidFill>
                  <a:schemeClr val="dk1"/>
                </a:solidFill>
              </a:rPr>
              <a:t>Investigators document everything, including time, dates, applications used, etc.</a:t>
            </a:r>
            <a:endParaRPr>
              <a:solidFill>
                <a:schemeClr val="dk1"/>
              </a:solidFill>
            </a:endParaRPr>
          </a:p>
          <a:p>
            <a:pPr marL="457200" lvl="0" indent="-317500" algn="l" rtl="0">
              <a:spcBef>
                <a:spcPts val="1000"/>
              </a:spcBef>
              <a:spcAft>
                <a:spcPts val="1000"/>
              </a:spcAft>
              <a:buClr>
                <a:srgbClr val="42A7A8"/>
              </a:buClr>
              <a:buSzPts val="1400"/>
              <a:buChar char="●"/>
            </a:pPr>
            <a:r>
              <a:rPr lang="en">
                <a:solidFill>
                  <a:schemeClr val="dk1"/>
                </a:solidFill>
              </a:rPr>
              <a:t>If evidence cannot be reproduced, it may be ruled as inadmissible in court. </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351C75"/>
                </a:solidFill>
              </a:rPr>
              <a:t>Presenting and Reporting</a:t>
            </a:r>
            <a:endParaRPr>
              <a:solidFill>
                <a:srgbClr val="351C75"/>
              </a:solidFill>
            </a:endParaRPr>
          </a:p>
        </p:txBody>
      </p:sp>
      <p:sp>
        <p:nvSpPr>
          <p:cNvPr id="2660" name="Google Shape;2660;p1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chemeClr val="dk1"/>
                </a:solidFill>
              </a:rPr>
              <a:t>Investigators write an expert report that explains: </a:t>
            </a:r>
            <a:endParaRPr>
              <a:solidFill>
                <a:schemeClr val="dk1"/>
              </a:solidFill>
            </a:endParaRPr>
          </a:p>
          <a:p>
            <a:pPr marL="0" lvl="0" indent="0" algn="l" rtl="0">
              <a:lnSpc>
                <a:spcPct val="100000"/>
              </a:lnSpc>
              <a:spcBef>
                <a:spcPts val="1400"/>
              </a:spcBef>
              <a:spcAft>
                <a:spcPts val="1400"/>
              </a:spcAft>
              <a:buNone/>
            </a:pPr>
            <a:endParaRPr>
              <a:solidFill>
                <a:schemeClr val="dk1"/>
              </a:solidFill>
            </a:endParaRPr>
          </a:p>
        </p:txBody>
      </p:sp>
      <p:sp>
        <p:nvSpPr>
          <p:cNvPr id="2661" name="Google Shape;266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662" name="Google Shape;2662;p1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63" name="Google Shape;2663;p151"/>
          <p:cNvSpPr/>
          <p:nvPr/>
        </p:nvSpPr>
        <p:spPr>
          <a:xfrm>
            <a:off x="159550" y="2967095"/>
            <a:ext cx="2674200" cy="1652100"/>
          </a:xfrm>
          <a:prstGeom prst="chevron">
            <a:avLst>
              <a:gd name="adj" fmla="val 50000"/>
            </a:avLst>
          </a:prstGeom>
          <a:solidFill>
            <a:srgbClr val="674EA7">
              <a:alpha val="2402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51"/>
          <p:cNvSpPr/>
          <p:nvPr/>
        </p:nvSpPr>
        <p:spPr>
          <a:xfrm>
            <a:off x="4296459" y="2967095"/>
            <a:ext cx="2674200" cy="1652100"/>
          </a:xfrm>
          <a:prstGeom prst="chevron">
            <a:avLst>
              <a:gd name="adj" fmla="val 50000"/>
            </a:avLst>
          </a:prstGeom>
          <a:solidFill>
            <a:srgbClr val="42A7A8">
              <a:alpha val="195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1"/>
          <p:cNvSpPr/>
          <p:nvPr/>
        </p:nvSpPr>
        <p:spPr>
          <a:xfrm>
            <a:off x="2245392" y="2967095"/>
            <a:ext cx="2674200" cy="1652100"/>
          </a:xfrm>
          <a:prstGeom prst="chevron">
            <a:avLst>
              <a:gd name="adj" fmla="val 50000"/>
            </a:avLst>
          </a:prstGeom>
          <a:solidFill>
            <a:srgbClr val="B02C20">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51"/>
          <p:cNvSpPr txBox="1"/>
          <p:nvPr/>
        </p:nvSpPr>
        <p:spPr>
          <a:xfrm>
            <a:off x="665553" y="3543352"/>
            <a:ext cx="21684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Collection</a:t>
            </a:r>
            <a:endParaRPr sz="2000">
              <a:latin typeface="Roboto Medium"/>
              <a:ea typeface="Roboto Medium"/>
              <a:cs typeface="Roboto Medium"/>
              <a:sym typeface="Roboto Medium"/>
            </a:endParaRPr>
          </a:p>
        </p:txBody>
      </p:sp>
      <p:sp>
        <p:nvSpPr>
          <p:cNvPr id="2667" name="Google Shape;2667;p151"/>
          <p:cNvSpPr txBox="1"/>
          <p:nvPr/>
        </p:nvSpPr>
        <p:spPr>
          <a:xfrm>
            <a:off x="4941051" y="3543350"/>
            <a:ext cx="20298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Analysis</a:t>
            </a:r>
            <a:endParaRPr sz="2000">
              <a:latin typeface="Roboto Medium"/>
              <a:ea typeface="Roboto Medium"/>
              <a:cs typeface="Roboto Medium"/>
              <a:sym typeface="Roboto Medium"/>
            </a:endParaRPr>
          </a:p>
        </p:txBody>
      </p:sp>
      <p:sp>
        <p:nvSpPr>
          <p:cNvPr id="2668" name="Google Shape;2668;p151"/>
          <p:cNvSpPr/>
          <p:nvPr/>
        </p:nvSpPr>
        <p:spPr>
          <a:xfrm>
            <a:off x="6310035" y="2967095"/>
            <a:ext cx="2674200" cy="1652100"/>
          </a:xfrm>
          <a:prstGeom prst="chevron">
            <a:avLst>
              <a:gd name="adj" fmla="val 50000"/>
            </a:avLst>
          </a:prstGeom>
          <a:solidFill>
            <a:srgbClr val="1D76D8"/>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1"/>
          <p:cNvSpPr txBox="1"/>
          <p:nvPr/>
        </p:nvSpPr>
        <p:spPr>
          <a:xfrm>
            <a:off x="7026750" y="3543350"/>
            <a:ext cx="18429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Reporting</a:t>
            </a:r>
            <a:endParaRPr sz="2000">
              <a:latin typeface="Roboto Medium"/>
              <a:ea typeface="Roboto Medium"/>
              <a:cs typeface="Roboto Medium"/>
              <a:sym typeface="Roboto Medium"/>
            </a:endParaRPr>
          </a:p>
        </p:txBody>
      </p:sp>
      <p:sp>
        <p:nvSpPr>
          <p:cNvPr id="2670" name="Google Shape;2670;p151"/>
          <p:cNvSpPr txBox="1"/>
          <p:nvPr/>
        </p:nvSpPr>
        <p:spPr>
          <a:xfrm>
            <a:off x="2890125" y="3543350"/>
            <a:ext cx="1893000" cy="49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latin typeface="Roboto Medium"/>
                <a:ea typeface="Roboto Medium"/>
                <a:cs typeface="Roboto Medium"/>
                <a:sym typeface="Roboto Medium"/>
              </a:rPr>
              <a:t>Preserving Evidence</a:t>
            </a:r>
            <a:endParaRPr sz="2000">
              <a:latin typeface="Roboto Medium"/>
              <a:ea typeface="Roboto Medium"/>
              <a:cs typeface="Roboto Medium"/>
              <a:sym typeface="Roboto Medium"/>
            </a:endParaRPr>
          </a:p>
        </p:txBody>
      </p:sp>
      <p:sp>
        <p:nvSpPr>
          <p:cNvPr id="2671" name="Google Shape;2671;p151"/>
          <p:cNvSpPr txBox="1">
            <a:spLocks noGrp="1"/>
          </p:cNvSpPr>
          <p:nvPr>
            <p:ph type="body" idx="3"/>
          </p:nvPr>
        </p:nvSpPr>
        <p:spPr>
          <a:xfrm>
            <a:off x="0" y="1266350"/>
            <a:ext cx="9144000" cy="1076100"/>
          </a:xfrm>
          <a:prstGeom prst="rect">
            <a:avLst/>
          </a:prstGeom>
        </p:spPr>
        <p:txBody>
          <a:bodyPr spcFirstLastPara="1" wrap="square" lIns="457200" tIns="0" rIns="0" bIns="91425" anchor="t" anchorCtr="0">
            <a:noAutofit/>
          </a:bodyPr>
          <a:lstStyle/>
          <a:p>
            <a:pPr marL="342900" lvl="0" indent="-203200" algn="l" rtl="0">
              <a:spcBef>
                <a:spcPts val="0"/>
              </a:spcBef>
              <a:spcAft>
                <a:spcPts val="0"/>
              </a:spcAft>
              <a:buClr>
                <a:srgbClr val="1155CC"/>
              </a:buClr>
              <a:buSzPts val="1400"/>
              <a:buChar char="●"/>
            </a:pPr>
            <a:r>
              <a:rPr lang="en">
                <a:solidFill>
                  <a:schemeClr val="dk1"/>
                </a:solidFill>
              </a:rPr>
              <a:t>What tests were conducted.</a:t>
            </a:r>
            <a:endParaRPr>
              <a:solidFill>
                <a:schemeClr val="dk1"/>
              </a:solidFill>
            </a:endParaRPr>
          </a:p>
          <a:p>
            <a:pPr marL="342900" lvl="0" indent="-203200" algn="l" rtl="0">
              <a:spcBef>
                <a:spcPts val="1000"/>
              </a:spcBef>
              <a:spcAft>
                <a:spcPts val="0"/>
              </a:spcAft>
              <a:buClr>
                <a:srgbClr val="1155CC"/>
              </a:buClr>
              <a:buSzPts val="1400"/>
              <a:buChar char="●"/>
            </a:pPr>
            <a:r>
              <a:rPr lang="en">
                <a:solidFill>
                  <a:schemeClr val="dk1"/>
                </a:solidFill>
              </a:rPr>
              <a:t>When, how, and what was found.</a:t>
            </a:r>
            <a:endParaRPr>
              <a:solidFill>
                <a:schemeClr val="dk1"/>
              </a:solidFill>
            </a:endParaRPr>
          </a:p>
          <a:p>
            <a:pPr marL="342900" lvl="0" indent="-203200" algn="l" rtl="0">
              <a:spcBef>
                <a:spcPts val="1000"/>
              </a:spcBef>
              <a:spcAft>
                <a:spcPts val="0"/>
              </a:spcAft>
              <a:buClr>
                <a:srgbClr val="1155CC"/>
              </a:buClr>
              <a:buSzPts val="1400"/>
              <a:buChar char="●"/>
            </a:pPr>
            <a:r>
              <a:rPr lang="en">
                <a:solidFill>
                  <a:schemeClr val="dk1"/>
                </a:solidFill>
              </a:rPr>
              <a:t>The conclusions of the investigation.</a:t>
            </a:r>
            <a:endParaRPr>
              <a:solidFill>
                <a:schemeClr val="dk1"/>
              </a:solidFill>
            </a:endParaRPr>
          </a:p>
          <a:p>
            <a:pPr marL="0" lvl="0" indent="0" algn="l" rtl="0">
              <a:spcBef>
                <a:spcPts val="2000"/>
              </a:spcBef>
              <a:spcAft>
                <a:spcPts val="1000"/>
              </a:spcAft>
              <a:buNone/>
            </a:pPr>
            <a:r>
              <a:rPr lang="en">
                <a:solidFill>
                  <a:schemeClr val="dk1"/>
                </a:solidFill>
              </a:rPr>
              <a:t>Digital forensics analysts may testify as expert witnesses in a trial or deposition. </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75"/>
        <p:cNvGrpSpPr/>
        <p:nvPr/>
      </p:nvGrpSpPr>
      <p:grpSpPr>
        <a:xfrm>
          <a:off x="0" y="0"/>
          <a:ext cx="0" cy="0"/>
          <a:chOff x="0" y="0"/>
          <a:chExt cx="0" cy="0"/>
        </a:xfrm>
      </p:grpSpPr>
      <p:sp>
        <p:nvSpPr>
          <p:cNvPr id="2676" name="Google Shape;2676;p15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2012 National Gallery Case</a:t>
            </a:r>
            <a:endParaRPr/>
          </a:p>
        </p:txBody>
      </p:sp>
      <p:sp>
        <p:nvSpPr>
          <p:cNvPr id="2677" name="Google Shape;2677;p1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
        <p:nvSpPr>
          <p:cNvPr id="2678" name="Google Shape;2678;p15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0" name="Google Shape;2070;p108"/>
          <p:cNvSpPr txBox="1">
            <a:spLocks noGrp="1"/>
          </p:cNvSpPr>
          <p:nvPr>
            <p:ph type="title"/>
          </p:nvPr>
        </p:nvSpPr>
        <p:spPr>
          <a:xfrm>
            <a:off x="210750" y="1917400"/>
            <a:ext cx="8722500" cy="88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a:t>
            </a:r>
            <a:endParaRPr/>
          </a:p>
          <a:p>
            <a:pPr marL="0" lvl="0" indent="0" algn="ctr" rtl="0">
              <a:spcBef>
                <a:spcPts val="0"/>
              </a:spcBef>
              <a:spcAft>
                <a:spcPts val="0"/>
              </a:spcAft>
              <a:buNone/>
            </a:pPr>
            <a:r>
              <a:rPr lang="en"/>
              <a:t>Digital Forensics</a:t>
            </a:r>
            <a:endParaRPr/>
          </a:p>
        </p:txBody>
      </p:sp>
      <p:sp>
        <p:nvSpPr>
          <p:cNvPr id="2071" name="Google Shape;2071;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
        <p:nvSpPr>
          <p:cNvPr id="2072" name="Google Shape;2072;p10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82"/>
        <p:cNvGrpSpPr/>
        <p:nvPr/>
      </p:nvGrpSpPr>
      <p:grpSpPr>
        <a:xfrm>
          <a:off x="0" y="0"/>
          <a:ext cx="0" cy="0"/>
          <a:chOff x="0" y="0"/>
          <a:chExt cx="0" cy="0"/>
        </a:xfrm>
      </p:grpSpPr>
      <p:pic>
        <p:nvPicPr>
          <p:cNvPr id="2683" name="Google Shape;2683;p153"/>
          <p:cNvPicPr preferRelativeResize="0"/>
          <p:nvPr/>
        </p:nvPicPr>
        <p:blipFill>
          <a:blip r:embed="rId3">
            <a:alphaModFix/>
          </a:blip>
          <a:stretch>
            <a:fillRect/>
          </a:stretch>
        </p:blipFill>
        <p:spPr>
          <a:xfrm>
            <a:off x="0" y="0"/>
            <a:ext cx="9144000" cy="5143505"/>
          </a:xfrm>
          <a:prstGeom prst="rect">
            <a:avLst/>
          </a:prstGeom>
          <a:noFill/>
          <a:ln>
            <a:noFill/>
          </a:ln>
        </p:spPr>
      </p:pic>
      <p:sp>
        <p:nvSpPr>
          <p:cNvPr id="2684" name="Google Shape;2684;p153"/>
          <p:cNvSpPr txBox="1"/>
          <p:nvPr/>
        </p:nvSpPr>
        <p:spPr>
          <a:xfrm>
            <a:off x="3577575" y="1384925"/>
            <a:ext cx="5092200" cy="1875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Over the next two classes, we will use a case scenario to go through some of the most important tools and concepts of digital forensics.  </a:t>
            </a:r>
            <a:endParaRPr sz="2600">
              <a:solidFill>
                <a:srgbClr val="FFF2CC"/>
              </a:solidFill>
              <a:latin typeface="Roboto"/>
              <a:ea typeface="Roboto"/>
              <a:cs typeface="Roboto"/>
              <a:sym typeface="Roboto"/>
            </a:endParaRPr>
          </a:p>
        </p:txBody>
      </p:sp>
      <p:sp>
        <p:nvSpPr>
          <p:cNvPr id="2685" name="Google Shape;2685;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50</a:t>
            </a:fld>
            <a:endParaRPr sz="6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Shape 2689"/>
        <p:cNvGrpSpPr/>
        <p:nvPr/>
      </p:nvGrpSpPr>
      <p:grpSpPr>
        <a:xfrm>
          <a:off x="0" y="0"/>
          <a:ext cx="0" cy="0"/>
          <a:chOff x="0" y="0"/>
          <a:chExt cx="0" cy="0"/>
        </a:xfrm>
      </p:grpSpPr>
      <p:pic>
        <p:nvPicPr>
          <p:cNvPr id="2690" name="Google Shape;2690;p154"/>
          <p:cNvPicPr preferRelativeResize="0"/>
          <p:nvPr/>
        </p:nvPicPr>
        <p:blipFill rotWithShape="1">
          <a:blip r:embed="rId3">
            <a:alphaModFix/>
          </a:blip>
          <a:srcRect l="2099" r="15568"/>
          <a:stretch/>
        </p:blipFill>
        <p:spPr>
          <a:xfrm>
            <a:off x="-12300" y="0"/>
            <a:ext cx="9168602" cy="5143500"/>
          </a:xfrm>
          <a:prstGeom prst="rect">
            <a:avLst/>
          </a:prstGeom>
          <a:noFill/>
          <a:ln>
            <a:noFill/>
          </a:ln>
        </p:spPr>
      </p:pic>
      <p:sp>
        <p:nvSpPr>
          <p:cNvPr id="2691" name="Google Shape;2691;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2012 National Gallery Case</a:t>
            </a:r>
            <a:endParaRPr/>
          </a:p>
        </p:txBody>
      </p:sp>
      <p:sp>
        <p:nvSpPr>
          <p:cNvPr id="2692" name="Google Shape;2692;p154"/>
          <p:cNvSpPr txBox="1">
            <a:spLocks noGrp="1"/>
          </p:cNvSpPr>
          <p:nvPr>
            <p:ph type="subTitle" idx="1"/>
          </p:nvPr>
        </p:nvSpPr>
        <p:spPr>
          <a:xfrm>
            <a:off x="0" y="675975"/>
            <a:ext cx="4910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case involves an art theft and defacement at the National Gallery </a:t>
            </a:r>
            <a:br>
              <a:rPr lang="en"/>
            </a:br>
            <a:r>
              <a:rPr lang="en"/>
              <a:t>in Washington D.C.</a:t>
            </a:r>
            <a:endParaRPr/>
          </a:p>
        </p:txBody>
      </p:sp>
      <p:sp>
        <p:nvSpPr>
          <p:cNvPr id="2693" name="Google Shape;2693;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a:p>
        </p:txBody>
      </p:sp>
      <p:sp>
        <p:nvSpPr>
          <p:cNvPr id="2694" name="Google Shape;2694;p154"/>
          <p:cNvSpPr txBox="1">
            <a:spLocks noGrp="1"/>
          </p:cNvSpPr>
          <p:nvPr>
            <p:ph type="body" idx="3"/>
          </p:nvPr>
        </p:nvSpPr>
        <p:spPr>
          <a:xfrm>
            <a:off x="175" y="1803600"/>
            <a:ext cx="4287300" cy="2068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t>Law enforcement seized electronic devices from an employee after suspicious activity was reported.</a:t>
            </a:r>
            <a:endParaRPr/>
          </a:p>
          <a:p>
            <a:pPr marL="0" lvl="0" indent="0" algn="l" rtl="0">
              <a:lnSpc>
                <a:spcPct val="115000"/>
              </a:lnSpc>
              <a:spcBef>
                <a:spcPts val="800"/>
              </a:spcBef>
              <a:spcAft>
                <a:spcPts val="0"/>
              </a:spcAft>
              <a:buNone/>
            </a:pPr>
            <a:r>
              <a:rPr lang="en"/>
              <a:t>The evidence was processed by the </a:t>
            </a:r>
            <a:br>
              <a:rPr lang="en"/>
            </a:br>
            <a:r>
              <a:rPr lang="en"/>
              <a:t>Crime Laboratory ingest team and </a:t>
            </a:r>
            <a:br>
              <a:rPr lang="en"/>
            </a:br>
            <a:r>
              <a:rPr lang="en"/>
              <a:t>backed up using Encase. </a:t>
            </a:r>
            <a:br>
              <a:rPr lang="en"/>
            </a:br>
            <a:endParaRPr/>
          </a:p>
          <a:p>
            <a:pPr marL="0" lvl="0" indent="0" algn="l" rtl="0">
              <a:lnSpc>
                <a:spcPct val="115000"/>
              </a:lnSpc>
              <a:spcBef>
                <a:spcPts val="800"/>
              </a:spcBef>
              <a:spcAft>
                <a:spcPts val="0"/>
              </a:spcAft>
              <a:buClr>
                <a:schemeClr val="dk1"/>
              </a:buClr>
              <a:buSzPts val="1100"/>
              <a:buFont typeface="Arial"/>
              <a:buNone/>
            </a:pPr>
            <a:r>
              <a:rPr lang="en"/>
              <a:t>This scenario was created by the U.S. Naval Postgraduate School and the U.S. Military Academy at West Point for educational purposes. </a:t>
            </a:r>
            <a:endParaRPr/>
          </a:p>
          <a:p>
            <a:pPr marL="0" lvl="0" indent="0" algn="l" rtl="0">
              <a:lnSpc>
                <a:spcPct val="115000"/>
              </a:lnSpc>
              <a:spcBef>
                <a:spcPts val="800"/>
              </a:spcBef>
              <a:spcAft>
                <a:spcPts val="800"/>
              </a:spcAft>
              <a:buNone/>
            </a:pPr>
            <a:endParaRPr/>
          </a:p>
        </p:txBody>
      </p:sp>
      <p:pic>
        <p:nvPicPr>
          <p:cNvPr id="2695" name="Google Shape;2695;p154"/>
          <p:cNvPicPr preferRelativeResize="0"/>
          <p:nvPr/>
        </p:nvPicPr>
        <p:blipFill>
          <a:blip r:embed="rId4">
            <a:alphaModFix/>
          </a:blip>
          <a:stretch>
            <a:fillRect/>
          </a:stretch>
        </p:blipFill>
        <p:spPr>
          <a:xfrm>
            <a:off x="9643025" y="1803600"/>
            <a:ext cx="9144000" cy="2871200"/>
          </a:xfrm>
          <a:prstGeom prst="rect">
            <a:avLst/>
          </a:prstGeom>
          <a:noFill/>
          <a:ln>
            <a:noFill/>
          </a:ln>
          <a:effectLst>
            <a:reflection endPos="1000" fadeDir="5400012" sy="-100000" algn="bl" rotWithShape="0"/>
          </a:effectLst>
        </p:spPr>
      </p:pic>
      <p:cxnSp>
        <p:nvCxnSpPr>
          <p:cNvPr id="2696" name="Google Shape;2696;p154"/>
          <p:cNvCxnSpPr/>
          <p:nvPr/>
        </p:nvCxnSpPr>
        <p:spPr>
          <a:xfrm>
            <a:off x="274375" y="640080"/>
            <a:ext cx="45321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00"/>
        <p:cNvGrpSpPr/>
        <p:nvPr/>
      </p:nvGrpSpPr>
      <p:grpSpPr>
        <a:xfrm>
          <a:off x="0" y="0"/>
          <a:ext cx="0" cy="0"/>
          <a:chOff x="0" y="0"/>
          <a:chExt cx="0" cy="0"/>
        </a:xfrm>
      </p:grpSpPr>
      <p:sp>
        <p:nvSpPr>
          <p:cNvPr id="2701" name="Google Shape;2701;p15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702" name="Google Shape;2702;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703" name="Google Shape;2703;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b="1"/>
              <a:t> </a:t>
            </a:r>
            <a:r>
              <a:rPr lang="en">
                <a:latin typeface="Roboto Light"/>
                <a:ea typeface="Roboto Light"/>
                <a:cs typeface="Roboto Light"/>
                <a:sym typeface="Roboto Light"/>
              </a:rPr>
              <a:t>2012 National Gallery Case</a:t>
            </a:r>
            <a:endParaRPr>
              <a:latin typeface="Roboto Light"/>
              <a:ea typeface="Roboto Light"/>
              <a:cs typeface="Roboto Light"/>
              <a:sym typeface="Roboto Light"/>
            </a:endParaRPr>
          </a:p>
          <a:p>
            <a:pPr marL="0" lvl="0" indent="0" algn="l" rtl="0">
              <a:lnSpc>
                <a:spcPct val="115000"/>
              </a:lnSpc>
              <a:spcBef>
                <a:spcPts val="80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act as forensic investigators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beginning an investigation of the 2012 National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Gallery Case.</a:t>
            </a:r>
            <a:endParaRPr sz="1800">
              <a:solidFill>
                <a:schemeClr val="dk1"/>
              </a:solidFill>
              <a:latin typeface="Roboto Light"/>
              <a:ea typeface="Roboto Light"/>
              <a:cs typeface="Roboto Light"/>
              <a:sym typeface="Robo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709" name="Google Shape;2709;p156"/>
          <p:cNvSpPr txBox="1"/>
          <p:nvPr/>
        </p:nvSpPr>
        <p:spPr>
          <a:xfrm>
            <a:off x="2405850" y="3516925"/>
            <a:ext cx="4332300" cy="65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a:solidFill>
                <a:srgbClr val="990000"/>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15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Autopsy</a:t>
            </a:r>
            <a:endParaRPr/>
          </a:p>
        </p:txBody>
      </p:sp>
      <p:sp>
        <p:nvSpPr>
          <p:cNvPr id="2715" name="Google Shape;2715;p1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
        <p:nvSpPr>
          <p:cNvPr id="2716" name="Google Shape;2716;p1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pic>
        <p:nvPicPr>
          <p:cNvPr id="2721" name="Google Shape;2721;p158"/>
          <p:cNvPicPr preferRelativeResize="0"/>
          <p:nvPr/>
        </p:nvPicPr>
        <p:blipFill>
          <a:blip r:embed="rId3">
            <a:alphaModFix/>
          </a:blip>
          <a:stretch>
            <a:fillRect/>
          </a:stretch>
        </p:blipFill>
        <p:spPr>
          <a:xfrm>
            <a:off x="0" y="0"/>
            <a:ext cx="9144000" cy="5143505"/>
          </a:xfrm>
          <a:prstGeom prst="rect">
            <a:avLst/>
          </a:prstGeom>
          <a:noFill/>
          <a:ln>
            <a:noFill/>
          </a:ln>
        </p:spPr>
      </p:pic>
      <p:sp>
        <p:nvSpPr>
          <p:cNvPr id="2722" name="Google Shape;2722;p158"/>
          <p:cNvSpPr txBox="1"/>
          <p:nvPr/>
        </p:nvSpPr>
        <p:spPr>
          <a:xfrm>
            <a:off x="3577575" y="1384925"/>
            <a:ext cx="5292000" cy="18750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Now we’ll explore the software used to analyze the image file. </a:t>
            </a:r>
            <a:endParaRPr sz="2600">
              <a:solidFill>
                <a:srgbClr val="FFF2CC"/>
              </a:solidFill>
              <a:latin typeface="Roboto"/>
              <a:ea typeface="Roboto"/>
              <a:cs typeface="Roboto"/>
              <a:sym typeface="Roboto"/>
            </a:endParaRPr>
          </a:p>
        </p:txBody>
      </p:sp>
      <p:sp>
        <p:nvSpPr>
          <p:cNvPr id="2723" name="Google Shape;2723;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55</a:t>
            </a:fld>
            <a:endParaRPr sz="6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CE9E9"/>
        </a:solidFill>
        <a:effectLst/>
      </p:bgPr>
    </p:bg>
    <p:spTree>
      <p:nvGrpSpPr>
        <p:cNvPr id="1" name="Shape 2727"/>
        <p:cNvGrpSpPr/>
        <p:nvPr/>
      </p:nvGrpSpPr>
      <p:grpSpPr>
        <a:xfrm>
          <a:off x="0" y="0"/>
          <a:ext cx="0" cy="0"/>
          <a:chOff x="0" y="0"/>
          <a:chExt cx="0" cy="0"/>
        </a:xfrm>
      </p:grpSpPr>
      <p:sp>
        <p:nvSpPr>
          <p:cNvPr id="2728" name="Google Shape;2728;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Autopsy | Digital Forensics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
        <p:nvSpPr>
          <p:cNvPr id="2729" name="Google Shape;2729;p159"/>
          <p:cNvSpPr txBox="1">
            <a:spLocks noGrp="1"/>
          </p:cNvSpPr>
          <p:nvPr>
            <p:ph type="subTitle" idx="1"/>
          </p:nvPr>
        </p:nvSpPr>
        <p:spPr>
          <a:xfrm>
            <a:off x="0" y="707125"/>
            <a:ext cx="3752100" cy="26925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solidFill>
                  <a:schemeClr val="dk1"/>
                </a:solidFill>
              </a:rPr>
              <a:t>We will use </a:t>
            </a:r>
            <a:r>
              <a:rPr lang="en" b="1">
                <a:solidFill>
                  <a:schemeClr val="dk1"/>
                </a:solidFill>
              </a:rPr>
              <a:t>Autopsy</a:t>
            </a:r>
            <a:r>
              <a:rPr lang="en">
                <a:solidFill>
                  <a:schemeClr val="dk1"/>
                </a:solidFill>
              </a:rPr>
              <a:t>, an open source graphical tool from Sleuth Kit that runs on Windows, Ubuntu, Kali, and OS X.</a:t>
            </a:r>
            <a:endParaRPr/>
          </a:p>
        </p:txBody>
      </p:sp>
      <p:sp>
        <p:nvSpPr>
          <p:cNvPr id="2730" name="Google Shape;2730;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2731" name="Google Shape;2731;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(sleuthkit.org)</a:t>
            </a:r>
            <a:endParaRPr>
              <a:solidFill>
                <a:srgbClr val="FFFFFF"/>
              </a:solidFill>
            </a:endParaRPr>
          </a:p>
        </p:txBody>
      </p:sp>
      <p:pic>
        <p:nvPicPr>
          <p:cNvPr id="2732" name="Google Shape;2732;p159"/>
          <p:cNvPicPr preferRelativeResize="0"/>
          <p:nvPr/>
        </p:nvPicPr>
        <p:blipFill rotWithShape="1">
          <a:blip r:embed="rId4">
            <a:alphaModFix/>
          </a:blip>
          <a:srcRect b="1273"/>
          <a:stretch/>
        </p:blipFill>
        <p:spPr>
          <a:xfrm>
            <a:off x="3683175" y="914550"/>
            <a:ext cx="5117576" cy="3409127"/>
          </a:xfrm>
          <a:prstGeom prst="rect">
            <a:avLst/>
          </a:prstGeom>
          <a:noFill/>
          <a:ln>
            <a:noFill/>
          </a:ln>
          <a:effectLst>
            <a:outerShdw blurRad="228600" algn="bl" rotWithShape="0">
              <a:srgbClr val="000000">
                <a:alpha val="2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CE9E9"/>
        </a:solidFill>
        <a:effectLst/>
      </p:bgPr>
    </p:bg>
    <p:spTree>
      <p:nvGrpSpPr>
        <p:cNvPr id="1" name="Shape 2736"/>
        <p:cNvGrpSpPr/>
        <p:nvPr/>
      </p:nvGrpSpPr>
      <p:grpSpPr>
        <a:xfrm>
          <a:off x="0" y="0"/>
          <a:ext cx="0" cy="0"/>
          <a:chOff x="0" y="0"/>
          <a:chExt cx="0" cy="0"/>
        </a:xfrm>
      </p:grpSpPr>
      <p:sp>
        <p:nvSpPr>
          <p:cNvPr id="2737" name="Google Shape;2737;p160"/>
          <p:cNvSpPr/>
          <p:nvPr/>
        </p:nvSpPr>
        <p:spPr>
          <a:xfrm>
            <a:off x="8352775" y="533700"/>
            <a:ext cx="572400" cy="234300"/>
          </a:xfrm>
          <a:prstGeom prst="rect">
            <a:avLst/>
          </a:prstGeom>
          <a:solidFill>
            <a:srgbClr val="FC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Autopsy</a:t>
            </a:r>
            <a:endParaRPr/>
          </a:p>
        </p:txBody>
      </p:sp>
      <p:sp>
        <p:nvSpPr>
          <p:cNvPr id="2739" name="Google Shape;2739;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800"/>
              </a:spcAft>
              <a:buNone/>
            </a:pPr>
            <a:r>
              <a:rPr lang="en">
                <a:solidFill>
                  <a:schemeClr val="dk1"/>
                </a:solidFill>
              </a:rPr>
              <a:t>First we’ll prepare the data by:</a:t>
            </a:r>
            <a:endParaRPr/>
          </a:p>
        </p:txBody>
      </p:sp>
      <p:sp>
        <p:nvSpPr>
          <p:cNvPr id="2740" name="Google Shape;2740;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2741" name="Google Shape;2741;p160"/>
          <p:cNvSpPr txBox="1">
            <a:spLocks noGrp="1"/>
          </p:cNvSpPr>
          <p:nvPr>
            <p:ph type="body" idx="3"/>
          </p:nvPr>
        </p:nvSpPr>
        <p:spPr>
          <a:xfrm>
            <a:off x="9515225" y="1040775"/>
            <a:ext cx="9144000" cy="12375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Running a virus scan on the image.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Generating an md5 and sha256 hash for the evidence. (To validate that nothing was changed during the investigation.)</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Open a terminal window in Kali and navigate to the Evidence directory</a:t>
            </a:r>
            <a:endParaRPr sz="1800">
              <a:solidFill>
                <a:schemeClr val="dk1"/>
              </a:solidFill>
            </a:endParaRPr>
          </a:p>
          <a:p>
            <a:pPr marL="914400" lvl="1" indent="-317500" algn="l" rtl="0">
              <a:lnSpc>
                <a:spcPct val="114000"/>
              </a:lnSpc>
              <a:spcBef>
                <a:spcPts val="120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md5sum tracy-phone-2012-07-15.final.E01 &gt; tracy.original.md5log.txt</a:t>
            </a:r>
            <a:endParaRPr>
              <a:solidFill>
                <a:srgbClr val="24292E"/>
              </a:solidFill>
              <a:latin typeface="Roboto Mono"/>
              <a:ea typeface="Roboto Mono"/>
              <a:cs typeface="Roboto Mono"/>
              <a:sym typeface="Roboto Mono"/>
            </a:endParaRPr>
          </a:p>
          <a:p>
            <a:pPr marL="914400" lvl="1" indent="-317500" algn="l" rtl="0">
              <a:lnSpc>
                <a:spcPct val="115000"/>
              </a:lnSpc>
              <a:spcBef>
                <a:spcPts val="0"/>
              </a:spcBef>
              <a:spcAft>
                <a:spcPts val="0"/>
              </a:spcAft>
              <a:buClr>
                <a:srgbClr val="24292E"/>
              </a:buClr>
              <a:buSzPts val="1400"/>
              <a:buFont typeface="Arial"/>
              <a:buChar char="○"/>
            </a:pPr>
            <a:r>
              <a:rPr lang="en">
                <a:solidFill>
                  <a:srgbClr val="24292E"/>
                </a:solidFill>
              </a:rPr>
              <a:t>Run</a:t>
            </a:r>
            <a:r>
              <a:rPr lang="en">
                <a:solidFill>
                  <a:srgbClr val="24292E"/>
                </a:solidFill>
                <a:latin typeface="Arial"/>
                <a:ea typeface="Arial"/>
                <a:cs typeface="Arial"/>
                <a:sym typeface="Arial"/>
              </a:rPr>
              <a:t> </a:t>
            </a:r>
            <a:r>
              <a:rPr lang="en">
                <a:solidFill>
                  <a:srgbClr val="24292E"/>
                </a:solidFill>
                <a:latin typeface="Roboto Mono"/>
                <a:ea typeface="Roboto Mono"/>
                <a:cs typeface="Roboto Mono"/>
                <a:sym typeface="Roboto Mono"/>
              </a:rPr>
              <a:t>sha256sum tracy-phone-2012-07-15.final.E01 &gt; tracy.original.sha256log.txt</a:t>
            </a:r>
            <a:endParaRPr>
              <a:solidFill>
                <a:srgbClr val="24292E"/>
              </a:solidFill>
              <a:latin typeface="Roboto Mono"/>
              <a:ea typeface="Roboto Mono"/>
              <a:cs typeface="Roboto Mono"/>
              <a:sym typeface="Roboto Mono"/>
            </a:endParaRPr>
          </a:p>
          <a:p>
            <a:pPr marL="457200" lvl="0" indent="0" algn="l" rtl="0">
              <a:spcBef>
                <a:spcPts val="0"/>
              </a:spcBef>
              <a:spcAft>
                <a:spcPts val="0"/>
              </a:spcAft>
              <a:buNone/>
            </a:pPr>
            <a:endParaRPr>
              <a:solidFill>
                <a:schemeClr val="dk1"/>
              </a:solidFill>
            </a:endParaRPr>
          </a:p>
          <a:p>
            <a:pPr marL="0" lvl="0" indent="0" algn="l" rtl="0">
              <a:spcBef>
                <a:spcPts val="800"/>
              </a:spcBef>
              <a:spcAft>
                <a:spcPts val="800"/>
              </a:spcAft>
              <a:buNone/>
            </a:pPr>
            <a:endParaRPr/>
          </a:p>
        </p:txBody>
      </p:sp>
      <p:sp>
        <p:nvSpPr>
          <p:cNvPr id="2742" name="Google Shape;2742;p160"/>
          <p:cNvSpPr/>
          <p:nvPr/>
        </p:nvSpPr>
        <p:spPr>
          <a:xfrm>
            <a:off x="1352550" y="13026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3" name="Google Shape;2743;p160"/>
          <p:cNvGrpSpPr/>
          <p:nvPr/>
        </p:nvGrpSpPr>
        <p:grpSpPr>
          <a:xfrm>
            <a:off x="457200" y="1302613"/>
            <a:ext cx="776889" cy="621300"/>
            <a:chOff x="457200" y="1378813"/>
            <a:chExt cx="776889" cy="621300"/>
          </a:xfrm>
        </p:grpSpPr>
        <p:sp>
          <p:nvSpPr>
            <p:cNvPr id="2744" name="Google Shape;2744;p160"/>
            <p:cNvSpPr/>
            <p:nvPr/>
          </p:nvSpPr>
          <p:spPr>
            <a:xfrm>
              <a:off x="457200" y="1378813"/>
              <a:ext cx="695400" cy="621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45" name="Google Shape;2745;p160"/>
            <p:cNvSpPr/>
            <p:nvPr/>
          </p:nvSpPr>
          <p:spPr>
            <a:xfrm rot="5400000">
              <a:off x="969614" y="1607625"/>
              <a:ext cx="34032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46" name="Google Shape;2746;p160"/>
          <p:cNvGrpSpPr/>
          <p:nvPr/>
        </p:nvGrpSpPr>
        <p:grpSpPr>
          <a:xfrm>
            <a:off x="457200" y="2152525"/>
            <a:ext cx="776889" cy="621300"/>
            <a:chOff x="457200" y="1378813"/>
            <a:chExt cx="776889" cy="621300"/>
          </a:xfrm>
        </p:grpSpPr>
        <p:sp>
          <p:nvSpPr>
            <p:cNvPr id="2747" name="Google Shape;2747;p160"/>
            <p:cNvSpPr/>
            <p:nvPr/>
          </p:nvSpPr>
          <p:spPr>
            <a:xfrm>
              <a:off x="457200" y="1378813"/>
              <a:ext cx="695400" cy="621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48" name="Google Shape;2748;p160"/>
            <p:cNvSpPr/>
            <p:nvPr/>
          </p:nvSpPr>
          <p:spPr>
            <a:xfrm rot="5400000">
              <a:off x="969614" y="1607625"/>
              <a:ext cx="34032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49" name="Google Shape;2749;p160"/>
          <p:cNvGrpSpPr/>
          <p:nvPr/>
        </p:nvGrpSpPr>
        <p:grpSpPr>
          <a:xfrm>
            <a:off x="457200" y="2997650"/>
            <a:ext cx="776889" cy="621300"/>
            <a:chOff x="457200" y="1378813"/>
            <a:chExt cx="776889" cy="621300"/>
          </a:xfrm>
        </p:grpSpPr>
        <p:sp>
          <p:nvSpPr>
            <p:cNvPr id="2750" name="Google Shape;2750;p160"/>
            <p:cNvSpPr/>
            <p:nvPr/>
          </p:nvSpPr>
          <p:spPr>
            <a:xfrm>
              <a:off x="457200" y="1378813"/>
              <a:ext cx="695400" cy="621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51" name="Google Shape;2751;p160"/>
            <p:cNvSpPr/>
            <p:nvPr/>
          </p:nvSpPr>
          <p:spPr>
            <a:xfrm rot="5400000">
              <a:off x="969614" y="1607625"/>
              <a:ext cx="34032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752" name="Google Shape;2752;p160"/>
          <p:cNvSpPr txBox="1">
            <a:spLocks noGrp="1"/>
          </p:cNvSpPr>
          <p:nvPr>
            <p:ph type="subTitle" idx="1"/>
          </p:nvPr>
        </p:nvSpPr>
        <p:spPr>
          <a:xfrm>
            <a:off x="1543923" y="1321800"/>
            <a:ext cx="7103100" cy="606900"/>
          </a:xfrm>
          <a:prstGeom prst="rect">
            <a:avLst/>
          </a:prstGeom>
          <a:noFill/>
          <a:ln>
            <a:noFill/>
          </a:ln>
        </p:spPr>
        <p:txBody>
          <a:bodyPr spcFirstLastPara="1" wrap="square" lIns="0" tIns="0" rIns="2286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Running a virus scan on the image. </a:t>
            </a:r>
            <a:endParaRPr sz="1400" dirty="0">
              <a:latin typeface="Roboto"/>
              <a:ea typeface="Roboto"/>
              <a:cs typeface="Roboto"/>
              <a:sym typeface="Roboto"/>
            </a:endParaRPr>
          </a:p>
        </p:txBody>
      </p:sp>
      <p:sp>
        <p:nvSpPr>
          <p:cNvPr id="2753" name="Google Shape;2753;p160"/>
          <p:cNvSpPr/>
          <p:nvPr/>
        </p:nvSpPr>
        <p:spPr>
          <a:xfrm>
            <a:off x="1352550" y="21549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60"/>
          <p:cNvSpPr/>
          <p:nvPr/>
        </p:nvSpPr>
        <p:spPr>
          <a:xfrm>
            <a:off x="1352550" y="2997650"/>
            <a:ext cx="7517100" cy="1111800"/>
          </a:xfrm>
          <a:prstGeom prst="roundRect">
            <a:avLst>
              <a:gd name="adj" fmla="val 869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60"/>
          <p:cNvSpPr txBox="1">
            <a:spLocks noGrp="1"/>
          </p:cNvSpPr>
          <p:nvPr>
            <p:ph type="subTitle" idx="2"/>
          </p:nvPr>
        </p:nvSpPr>
        <p:spPr>
          <a:xfrm>
            <a:off x="1543923" y="2157343"/>
            <a:ext cx="7103100" cy="606900"/>
          </a:xfrm>
          <a:prstGeom prst="rect">
            <a:avLst/>
          </a:prstGeom>
          <a:noFill/>
          <a:ln>
            <a:noFill/>
          </a:ln>
        </p:spPr>
        <p:txBody>
          <a:bodyPr spcFirstLastPara="1" wrap="square" lIns="0" tIns="0" rIns="2286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Generating an MD5 and SHA-256 hash for the evidence. This is to validate that nothing was changed during the investigation.</a:t>
            </a:r>
            <a:endParaRPr sz="1400" dirty="0">
              <a:latin typeface="Roboto"/>
              <a:ea typeface="Roboto"/>
              <a:cs typeface="Roboto"/>
              <a:sym typeface="Roboto"/>
            </a:endParaRPr>
          </a:p>
        </p:txBody>
      </p:sp>
      <p:sp>
        <p:nvSpPr>
          <p:cNvPr id="2756" name="Google Shape;2756;p160"/>
          <p:cNvSpPr txBox="1">
            <a:spLocks noGrp="1"/>
          </p:cNvSpPr>
          <p:nvPr>
            <p:ph type="subTitle" idx="3"/>
          </p:nvPr>
        </p:nvSpPr>
        <p:spPr>
          <a:xfrm>
            <a:off x="1553450" y="3000076"/>
            <a:ext cx="7103100" cy="1109400"/>
          </a:xfrm>
          <a:prstGeom prst="rect">
            <a:avLst/>
          </a:prstGeom>
          <a:noFill/>
          <a:ln>
            <a:noFill/>
          </a:ln>
        </p:spPr>
        <p:txBody>
          <a:bodyPr spcFirstLastPara="1" wrap="square" lIns="0" tIns="0" rIns="228600" bIns="0" anchor="ctr" anchorCtr="0">
            <a:noAutofit/>
          </a:bodyPr>
          <a:lstStyle/>
          <a:p>
            <a:pPr marL="0" lvl="0" indent="0" algn="l" rtl="0">
              <a:spcBef>
                <a:spcPts val="0"/>
              </a:spcBef>
              <a:spcAft>
                <a:spcPts val="0"/>
              </a:spcAft>
              <a:buNone/>
            </a:pPr>
            <a:r>
              <a:rPr lang="en" dirty="0">
                <a:latin typeface="Roboto"/>
                <a:ea typeface="Roboto"/>
                <a:cs typeface="Roboto"/>
                <a:sym typeface="Roboto"/>
              </a:rPr>
              <a:t>Opening a terminal window in Kali and navigating to the </a:t>
            </a:r>
            <a:r>
              <a:rPr lang="en" dirty="0">
                <a:latin typeface="Inconsolata"/>
                <a:ea typeface="Inconsolata"/>
                <a:cs typeface="Inconsolata"/>
                <a:sym typeface="Inconsolata"/>
              </a:rPr>
              <a:t>Evidence</a:t>
            </a:r>
            <a:r>
              <a:rPr lang="en" dirty="0">
                <a:latin typeface="Roboto"/>
                <a:ea typeface="Roboto"/>
                <a:cs typeface="Roboto"/>
                <a:sym typeface="Roboto"/>
              </a:rPr>
              <a:t> directory.</a:t>
            </a:r>
            <a:endParaRPr dirty="0">
              <a:latin typeface="Roboto"/>
              <a:ea typeface="Roboto"/>
              <a:cs typeface="Roboto"/>
              <a:sym typeface="Roboto"/>
            </a:endParaRPr>
          </a:p>
          <a:p>
            <a:pPr marL="457200" lvl="0" indent="-196850" algn="l" rtl="0">
              <a:spcBef>
                <a:spcPts val="1000"/>
              </a:spcBef>
              <a:spcAft>
                <a:spcPts val="0"/>
              </a:spcAft>
              <a:buClr>
                <a:srgbClr val="CC7929"/>
              </a:buClr>
              <a:buSzPts val="1300"/>
              <a:buFont typeface="Inconsolata"/>
              <a:buChar char="●"/>
            </a:pPr>
            <a:r>
              <a:rPr lang="en" sz="1300" dirty="0">
                <a:latin typeface="Roboto"/>
                <a:ea typeface="Roboto"/>
                <a:cs typeface="Roboto"/>
                <a:sym typeface="Roboto"/>
              </a:rPr>
              <a:t>Run</a:t>
            </a:r>
            <a:r>
              <a:rPr lang="en" sz="1300" dirty="0">
                <a:latin typeface="Inconsolata"/>
                <a:ea typeface="Inconsolata"/>
                <a:cs typeface="Inconsolata"/>
                <a:sym typeface="Inconsolata"/>
              </a:rPr>
              <a:t> md5sum tracy-phone-2012-07-15.final.E01 &gt; tracy.original.md5log.txt</a:t>
            </a:r>
            <a:endParaRPr sz="1300" dirty="0">
              <a:latin typeface="Inconsolata"/>
              <a:ea typeface="Inconsolata"/>
              <a:cs typeface="Inconsolata"/>
              <a:sym typeface="Inconsolata"/>
            </a:endParaRPr>
          </a:p>
          <a:p>
            <a:pPr marL="457200" lvl="0" indent="-196850" algn="l" rtl="0">
              <a:spcBef>
                <a:spcPts val="600"/>
              </a:spcBef>
              <a:spcAft>
                <a:spcPts val="600"/>
              </a:spcAft>
              <a:buClr>
                <a:srgbClr val="CC7929"/>
              </a:buClr>
              <a:buSzPts val="1300"/>
              <a:buFont typeface="Inconsolata"/>
              <a:buChar char="●"/>
            </a:pPr>
            <a:r>
              <a:rPr lang="en" sz="1300" dirty="0">
                <a:latin typeface="Roboto"/>
                <a:ea typeface="Roboto"/>
                <a:cs typeface="Roboto"/>
                <a:sym typeface="Roboto"/>
              </a:rPr>
              <a:t>Run</a:t>
            </a:r>
            <a:r>
              <a:rPr lang="en" sz="1300" dirty="0">
                <a:latin typeface="Inconsolata"/>
                <a:ea typeface="Inconsolata"/>
                <a:cs typeface="Inconsolata"/>
                <a:sym typeface="Inconsolata"/>
              </a:rPr>
              <a:t> sha256sum tracy-phone-2012-07-15.final.E01 &gt; tracy.original.sha256log.txt</a:t>
            </a:r>
            <a:endParaRPr sz="1500" dirty="0">
              <a:latin typeface="Roboto"/>
              <a:ea typeface="Roboto"/>
              <a:cs typeface="Roboto"/>
              <a:sym typeface="Roboto"/>
            </a:endParaRPr>
          </a:p>
        </p:txBody>
      </p:sp>
      <p:pic>
        <p:nvPicPr>
          <p:cNvPr id="2757" name="Google Shape;2757;p160"/>
          <p:cNvPicPr preferRelativeResize="0"/>
          <p:nvPr/>
        </p:nvPicPr>
        <p:blipFill>
          <a:blip r:embed="rId3">
            <a:alphaModFix/>
          </a:blip>
          <a:stretch>
            <a:fillRect/>
          </a:stretch>
        </p:blipFill>
        <p:spPr>
          <a:xfrm>
            <a:off x="7898200" y="190825"/>
            <a:ext cx="971450" cy="971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CE9E9"/>
        </a:solidFill>
        <a:effectLst/>
      </p:bgPr>
    </p:bg>
    <p:spTree>
      <p:nvGrpSpPr>
        <p:cNvPr id="1" name="Shape 2761"/>
        <p:cNvGrpSpPr/>
        <p:nvPr/>
      </p:nvGrpSpPr>
      <p:grpSpPr>
        <a:xfrm>
          <a:off x="0" y="0"/>
          <a:ext cx="0" cy="0"/>
          <a:chOff x="0" y="0"/>
          <a:chExt cx="0" cy="0"/>
        </a:xfrm>
      </p:grpSpPr>
      <p:sp>
        <p:nvSpPr>
          <p:cNvPr id="2762" name="Google Shape;2762;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Autopsy Workflow</a:t>
            </a:r>
            <a:endParaRPr/>
          </a:p>
        </p:txBody>
      </p:sp>
      <p:sp>
        <p:nvSpPr>
          <p:cNvPr id="2763" name="Google Shape;2763;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2764" name="Google Shape;2764;p161"/>
          <p:cNvSpPr txBox="1">
            <a:spLocks noGrp="1"/>
          </p:cNvSpPr>
          <p:nvPr>
            <p:ph type="body" idx="3"/>
          </p:nvPr>
        </p:nvSpPr>
        <p:spPr>
          <a:xfrm>
            <a:off x="9544400" y="533700"/>
            <a:ext cx="7166400" cy="31101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SzPts val="1400"/>
              <a:buAutoNum type="arabicPeriod"/>
            </a:pPr>
            <a:r>
              <a:rPr lang="en" b="1"/>
              <a:t>Create a case</a:t>
            </a:r>
            <a:endParaRPr b="1"/>
          </a:p>
          <a:p>
            <a:pPr marL="914400" lvl="1" indent="-317500" algn="l" rtl="0">
              <a:lnSpc>
                <a:spcPct val="114000"/>
              </a:lnSpc>
              <a:spcBef>
                <a:spcPts val="0"/>
              </a:spcBef>
              <a:spcAft>
                <a:spcPts val="0"/>
              </a:spcAft>
              <a:buSzPts val="1400"/>
              <a:buChar char="○"/>
            </a:pPr>
            <a:r>
              <a:rPr lang="en"/>
              <a:t>Case name, investigator information, and optional information</a:t>
            </a:r>
            <a:endParaRPr/>
          </a:p>
          <a:p>
            <a:pPr marL="457200" lvl="0" indent="-317500" algn="l" rtl="0">
              <a:lnSpc>
                <a:spcPct val="114000"/>
              </a:lnSpc>
              <a:spcBef>
                <a:spcPts val="800"/>
              </a:spcBef>
              <a:spcAft>
                <a:spcPts val="0"/>
              </a:spcAft>
              <a:buSzPts val="1400"/>
              <a:buAutoNum type="arabicPeriod"/>
            </a:pPr>
            <a:r>
              <a:rPr lang="en" b="1"/>
              <a:t>Add an Image</a:t>
            </a:r>
            <a:endParaRPr b="1"/>
          </a:p>
          <a:p>
            <a:pPr marL="914400" lvl="1" indent="-317500" algn="l" rtl="0">
              <a:lnSpc>
                <a:spcPct val="115000"/>
              </a:lnSpc>
              <a:spcBef>
                <a:spcPts val="0"/>
              </a:spcBef>
              <a:spcAft>
                <a:spcPts val="0"/>
              </a:spcAft>
              <a:buSzPts val="1400"/>
              <a:buChar char="○"/>
            </a:pPr>
            <a:r>
              <a:rPr lang="en"/>
              <a:t>Autopsy supports Raw, Encase, and Virtual Disk image formats. </a:t>
            </a:r>
            <a:endParaRPr/>
          </a:p>
          <a:p>
            <a:pPr marL="457200" lvl="0" indent="-317500" algn="l" rtl="0">
              <a:lnSpc>
                <a:spcPct val="114000"/>
              </a:lnSpc>
              <a:spcBef>
                <a:spcPts val="800"/>
              </a:spcBef>
              <a:spcAft>
                <a:spcPts val="0"/>
              </a:spcAft>
              <a:buSzPts val="1400"/>
              <a:buAutoNum type="arabicPeriod"/>
            </a:pPr>
            <a:r>
              <a:rPr lang="en" b="1"/>
              <a:t>Configure ingest modules</a:t>
            </a:r>
            <a:endParaRPr b="1"/>
          </a:p>
          <a:p>
            <a:pPr marL="914400" lvl="1" indent="-317500" algn="l" rtl="0">
              <a:lnSpc>
                <a:spcPct val="115000"/>
              </a:lnSpc>
              <a:spcBef>
                <a:spcPts val="0"/>
              </a:spcBef>
              <a:spcAft>
                <a:spcPts val="0"/>
              </a:spcAft>
              <a:buSzPts val="1400"/>
              <a:buChar char="○"/>
            </a:pPr>
            <a:r>
              <a:rPr lang="en"/>
              <a:t>For example: Email Parser, Embedded File Extractor, Android Analyzer</a:t>
            </a:r>
            <a:endParaRPr/>
          </a:p>
          <a:p>
            <a:pPr marL="457200" lvl="0" indent="-317500" algn="l" rtl="0">
              <a:lnSpc>
                <a:spcPct val="114000"/>
              </a:lnSpc>
              <a:spcBef>
                <a:spcPts val="800"/>
              </a:spcBef>
              <a:spcAft>
                <a:spcPts val="0"/>
              </a:spcAft>
              <a:buSzPts val="1400"/>
              <a:buAutoNum type="arabicPeriod"/>
            </a:pPr>
            <a:r>
              <a:rPr lang="en" b="1"/>
              <a:t>Ingest in progress</a:t>
            </a:r>
            <a:endParaRPr b="1"/>
          </a:p>
          <a:p>
            <a:pPr marL="914400" lvl="1" indent="-317500" algn="l" rtl="0">
              <a:lnSpc>
                <a:spcPct val="115000"/>
              </a:lnSpc>
              <a:spcBef>
                <a:spcPts val="0"/>
              </a:spcBef>
              <a:spcAft>
                <a:spcPts val="0"/>
              </a:spcAft>
              <a:buSzPts val="1400"/>
              <a:buChar char="○"/>
            </a:pPr>
            <a:r>
              <a:rPr lang="en"/>
              <a:t>A time consuming process</a:t>
            </a:r>
            <a:endParaRPr/>
          </a:p>
          <a:p>
            <a:pPr marL="457200" lvl="0" indent="-317500" algn="l" rtl="0">
              <a:lnSpc>
                <a:spcPct val="114000"/>
              </a:lnSpc>
              <a:spcBef>
                <a:spcPts val="800"/>
              </a:spcBef>
              <a:spcAft>
                <a:spcPts val="0"/>
              </a:spcAft>
              <a:buSzPts val="1400"/>
              <a:buAutoNum type="arabicPeriod"/>
            </a:pPr>
            <a:r>
              <a:rPr lang="en" b="1"/>
              <a:t>Manual Analysis</a:t>
            </a:r>
            <a:endParaRPr b="1"/>
          </a:p>
          <a:p>
            <a:pPr marL="914400" lvl="1" indent="-317500" algn="l" rtl="0">
              <a:lnSpc>
                <a:spcPct val="115000"/>
              </a:lnSpc>
              <a:spcBef>
                <a:spcPts val="0"/>
              </a:spcBef>
              <a:spcAft>
                <a:spcPts val="0"/>
              </a:spcAft>
              <a:buSzPts val="1400"/>
              <a:buChar char="○"/>
            </a:pPr>
            <a:r>
              <a:rPr lang="en"/>
              <a:t>Analysing data</a:t>
            </a:r>
            <a:endParaRPr/>
          </a:p>
          <a:p>
            <a:pPr marL="457200" lvl="0" indent="-317500" algn="l" rtl="0">
              <a:lnSpc>
                <a:spcPct val="114000"/>
              </a:lnSpc>
              <a:spcBef>
                <a:spcPts val="800"/>
              </a:spcBef>
              <a:spcAft>
                <a:spcPts val="0"/>
              </a:spcAft>
              <a:buSzPts val="1400"/>
              <a:buAutoNum type="arabicPeriod"/>
            </a:pPr>
            <a:r>
              <a:rPr lang="en" b="1"/>
              <a:t>Create timeline</a:t>
            </a:r>
            <a:endParaRPr b="1"/>
          </a:p>
          <a:p>
            <a:pPr marL="914400" lvl="1" indent="-317500" algn="l" rtl="0">
              <a:lnSpc>
                <a:spcPct val="115000"/>
              </a:lnSpc>
              <a:spcBef>
                <a:spcPts val="0"/>
              </a:spcBef>
              <a:spcAft>
                <a:spcPts val="0"/>
              </a:spcAft>
              <a:buSzPts val="1400"/>
              <a:buChar char="○"/>
            </a:pPr>
            <a:r>
              <a:rPr lang="en"/>
              <a:t>Time, data, and data source</a:t>
            </a:r>
            <a:endParaRPr/>
          </a:p>
          <a:p>
            <a:pPr marL="457200" lvl="0" indent="-317500" algn="l" rtl="0">
              <a:lnSpc>
                <a:spcPct val="114000"/>
              </a:lnSpc>
              <a:spcBef>
                <a:spcPts val="800"/>
              </a:spcBef>
              <a:spcAft>
                <a:spcPts val="0"/>
              </a:spcAft>
              <a:buSzPts val="1400"/>
              <a:buAutoNum type="arabicPeriod"/>
            </a:pPr>
            <a:r>
              <a:rPr lang="en" b="1"/>
              <a:t>Report</a:t>
            </a:r>
            <a:endParaRPr b="1"/>
          </a:p>
          <a:p>
            <a:pPr marL="914400" lvl="1" indent="-317500" algn="l" rtl="0">
              <a:lnSpc>
                <a:spcPct val="115000"/>
              </a:lnSpc>
              <a:spcBef>
                <a:spcPts val="0"/>
              </a:spcBef>
              <a:spcAft>
                <a:spcPts val="0"/>
              </a:spcAft>
              <a:buSzPts val="1400"/>
              <a:buChar char="○"/>
            </a:pPr>
            <a:r>
              <a:rPr lang="en"/>
              <a:t>Format (HTML, Excel)</a:t>
            </a:r>
            <a:endParaRPr/>
          </a:p>
        </p:txBody>
      </p:sp>
      <p:sp>
        <p:nvSpPr>
          <p:cNvPr id="2765" name="Google Shape;2765;p161"/>
          <p:cNvSpPr/>
          <p:nvPr/>
        </p:nvSpPr>
        <p:spPr>
          <a:xfrm>
            <a:off x="8352775" y="533700"/>
            <a:ext cx="572400" cy="234300"/>
          </a:xfrm>
          <a:prstGeom prst="rect">
            <a:avLst/>
          </a:prstGeom>
          <a:solidFill>
            <a:srgbClr val="FC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66" name="Google Shape;2766;p161"/>
          <p:cNvPicPr preferRelativeResize="0"/>
          <p:nvPr/>
        </p:nvPicPr>
        <p:blipFill>
          <a:blip r:embed="rId3">
            <a:alphaModFix/>
          </a:blip>
          <a:stretch>
            <a:fillRect/>
          </a:stretch>
        </p:blipFill>
        <p:spPr>
          <a:xfrm>
            <a:off x="7898200" y="190825"/>
            <a:ext cx="971450" cy="971450"/>
          </a:xfrm>
          <a:prstGeom prst="rect">
            <a:avLst/>
          </a:prstGeom>
          <a:noFill/>
          <a:ln>
            <a:noFill/>
          </a:ln>
        </p:spPr>
      </p:pic>
      <p:sp>
        <p:nvSpPr>
          <p:cNvPr id="2767" name="Google Shape;2767;p161"/>
          <p:cNvSpPr/>
          <p:nvPr/>
        </p:nvSpPr>
        <p:spPr>
          <a:xfrm>
            <a:off x="1179050" y="920400"/>
            <a:ext cx="66060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8" name="Google Shape;2768;p161"/>
          <p:cNvGrpSpPr/>
          <p:nvPr/>
        </p:nvGrpSpPr>
        <p:grpSpPr>
          <a:xfrm>
            <a:off x="457352" y="920438"/>
            <a:ext cx="602564" cy="377174"/>
            <a:chOff x="457200" y="1466425"/>
            <a:chExt cx="776900" cy="486300"/>
          </a:xfrm>
        </p:grpSpPr>
        <p:sp>
          <p:nvSpPr>
            <p:cNvPr id="2769" name="Google Shape;2769;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770" name="Google Shape;2770;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1" name="Google Shape;2771;p161"/>
          <p:cNvSpPr txBox="1">
            <a:spLocks noGrp="1"/>
          </p:cNvSpPr>
          <p:nvPr>
            <p:ph type="subTitle" idx="1"/>
          </p:nvPr>
        </p:nvSpPr>
        <p:spPr>
          <a:xfrm>
            <a:off x="1179050" y="920400"/>
            <a:ext cx="6244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Create a Case: </a:t>
            </a:r>
            <a:r>
              <a:rPr lang="en" sz="1350">
                <a:latin typeface="Roboto"/>
                <a:ea typeface="Roboto"/>
                <a:cs typeface="Roboto"/>
                <a:sym typeface="Roboto"/>
              </a:rPr>
              <a:t>Add case name, investigator information, and optional info.</a:t>
            </a:r>
            <a:endParaRPr sz="1350">
              <a:latin typeface="Roboto"/>
              <a:ea typeface="Roboto"/>
              <a:cs typeface="Roboto"/>
              <a:sym typeface="Roboto"/>
            </a:endParaRPr>
          </a:p>
        </p:txBody>
      </p:sp>
      <p:sp>
        <p:nvSpPr>
          <p:cNvPr id="2772" name="Google Shape;2772;p161"/>
          <p:cNvSpPr/>
          <p:nvPr/>
        </p:nvSpPr>
        <p:spPr>
          <a:xfrm>
            <a:off x="1179050" y="1483150"/>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161"/>
          <p:cNvGrpSpPr/>
          <p:nvPr/>
        </p:nvGrpSpPr>
        <p:grpSpPr>
          <a:xfrm>
            <a:off x="457352" y="1483068"/>
            <a:ext cx="602564" cy="377174"/>
            <a:chOff x="457200" y="1466425"/>
            <a:chExt cx="776900" cy="486300"/>
          </a:xfrm>
        </p:grpSpPr>
        <p:sp>
          <p:nvSpPr>
            <p:cNvPr id="2774" name="Google Shape;2774;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775" name="Google Shape;2775;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161"/>
          <p:cNvSpPr txBox="1">
            <a:spLocks noGrp="1"/>
          </p:cNvSpPr>
          <p:nvPr>
            <p:ph type="subTitle" idx="2"/>
          </p:nvPr>
        </p:nvSpPr>
        <p:spPr>
          <a:xfrm>
            <a:off x="1179050" y="1483150"/>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Add an Image: </a:t>
            </a:r>
            <a:r>
              <a:rPr lang="en" sz="1350">
                <a:latin typeface="Roboto"/>
                <a:ea typeface="Roboto"/>
                <a:cs typeface="Roboto"/>
                <a:sym typeface="Roboto"/>
              </a:rPr>
              <a:t>Autopsy supports Raw, Encase, and Virtual Disk image formats. </a:t>
            </a:r>
            <a:endParaRPr sz="1350">
              <a:latin typeface="Roboto"/>
              <a:ea typeface="Roboto"/>
              <a:cs typeface="Roboto"/>
              <a:sym typeface="Roboto"/>
            </a:endParaRPr>
          </a:p>
        </p:txBody>
      </p:sp>
      <p:sp>
        <p:nvSpPr>
          <p:cNvPr id="2777" name="Google Shape;2777;p161"/>
          <p:cNvSpPr/>
          <p:nvPr/>
        </p:nvSpPr>
        <p:spPr>
          <a:xfrm>
            <a:off x="1179050" y="2045778"/>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161"/>
          <p:cNvGrpSpPr/>
          <p:nvPr/>
        </p:nvGrpSpPr>
        <p:grpSpPr>
          <a:xfrm>
            <a:off x="457352" y="2045697"/>
            <a:ext cx="602564" cy="377174"/>
            <a:chOff x="457200" y="1466425"/>
            <a:chExt cx="776900" cy="486300"/>
          </a:xfrm>
        </p:grpSpPr>
        <p:sp>
          <p:nvSpPr>
            <p:cNvPr id="2779" name="Google Shape;2779;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780" name="Google Shape;2780;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1" name="Google Shape;2781;p161"/>
          <p:cNvSpPr txBox="1">
            <a:spLocks noGrp="1"/>
          </p:cNvSpPr>
          <p:nvPr>
            <p:ph type="subTitle" idx="3"/>
          </p:nvPr>
        </p:nvSpPr>
        <p:spPr>
          <a:xfrm>
            <a:off x="1179050" y="2045778"/>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Configure Ingest Module:</a:t>
            </a:r>
            <a:r>
              <a:rPr lang="en" sz="1350">
                <a:solidFill>
                  <a:schemeClr val="dk1"/>
                </a:solidFill>
                <a:latin typeface="Roboto"/>
                <a:ea typeface="Roboto"/>
                <a:cs typeface="Roboto"/>
                <a:sym typeface="Roboto"/>
              </a:rPr>
              <a:t> Modules label and categorize evidence during the file ingestion process.</a:t>
            </a:r>
            <a:endParaRPr sz="1350">
              <a:latin typeface="Roboto"/>
              <a:ea typeface="Roboto"/>
              <a:cs typeface="Roboto"/>
              <a:sym typeface="Roboto"/>
            </a:endParaRPr>
          </a:p>
        </p:txBody>
      </p:sp>
      <p:sp>
        <p:nvSpPr>
          <p:cNvPr id="2782" name="Google Shape;2782;p161"/>
          <p:cNvSpPr/>
          <p:nvPr/>
        </p:nvSpPr>
        <p:spPr>
          <a:xfrm>
            <a:off x="1179050" y="2608405"/>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3" name="Google Shape;2783;p161"/>
          <p:cNvGrpSpPr/>
          <p:nvPr/>
        </p:nvGrpSpPr>
        <p:grpSpPr>
          <a:xfrm>
            <a:off x="457352" y="2608326"/>
            <a:ext cx="602564" cy="377174"/>
            <a:chOff x="457200" y="1466425"/>
            <a:chExt cx="776900" cy="486300"/>
          </a:xfrm>
        </p:grpSpPr>
        <p:sp>
          <p:nvSpPr>
            <p:cNvPr id="2784" name="Google Shape;2784;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785" name="Google Shape;2785;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6" name="Google Shape;2786;p161"/>
          <p:cNvSpPr txBox="1">
            <a:spLocks noGrp="1"/>
          </p:cNvSpPr>
          <p:nvPr>
            <p:ph type="subTitle" idx="4"/>
          </p:nvPr>
        </p:nvSpPr>
        <p:spPr>
          <a:xfrm>
            <a:off x="1179050" y="2608405"/>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Ingest in Process: </a:t>
            </a:r>
            <a:r>
              <a:rPr lang="en" sz="1350">
                <a:latin typeface="Roboto"/>
                <a:ea typeface="Roboto"/>
                <a:cs typeface="Roboto"/>
                <a:sym typeface="Roboto"/>
              </a:rPr>
              <a:t>Process of loading the .E01 file into Autopsy. This takes some time. </a:t>
            </a:r>
            <a:endParaRPr sz="1350">
              <a:latin typeface="Roboto"/>
              <a:ea typeface="Roboto"/>
              <a:cs typeface="Roboto"/>
              <a:sym typeface="Roboto"/>
            </a:endParaRPr>
          </a:p>
        </p:txBody>
      </p:sp>
      <p:sp>
        <p:nvSpPr>
          <p:cNvPr id="2787" name="Google Shape;2787;p161"/>
          <p:cNvSpPr/>
          <p:nvPr/>
        </p:nvSpPr>
        <p:spPr>
          <a:xfrm>
            <a:off x="1179050" y="3171033"/>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8" name="Google Shape;2788;p161"/>
          <p:cNvGrpSpPr/>
          <p:nvPr/>
        </p:nvGrpSpPr>
        <p:grpSpPr>
          <a:xfrm>
            <a:off x="457352" y="3170955"/>
            <a:ext cx="602564" cy="377174"/>
            <a:chOff x="457200" y="1466425"/>
            <a:chExt cx="776900" cy="486300"/>
          </a:xfrm>
        </p:grpSpPr>
        <p:sp>
          <p:nvSpPr>
            <p:cNvPr id="2789" name="Google Shape;2789;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790" name="Google Shape;2790;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1" name="Google Shape;2791;p161"/>
          <p:cNvSpPr txBox="1">
            <a:spLocks noGrp="1"/>
          </p:cNvSpPr>
          <p:nvPr>
            <p:ph type="subTitle" idx="5"/>
          </p:nvPr>
        </p:nvSpPr>
        <p:spPr>
          <a:xfrm>
            <a:off x="1179050" y="3171033"/>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Manual Analysis: </a:t>
            </a:r>
            <a:r>
              <a:rPr lang="en" sz="1350">
                <a:latin typeface="Roboto"/>
                <a:ea typeface="Roboto"/>
                <a:cs typeface="Roboto"/>
                <a:sym typeface="Roboto"/>
              </a:rPr>
              <a:t>Research the system for relevant information and analyze the data. </a:t>
            </a:r>
            <a:endParaRPr sz="1350">
              <a:latin typeface="Roboto"/>
              <a:ea typeface="Roboto"/>
              <a:cs typeface="Roboto"/>
              <a:sym typeface="Roboto"/>
            </a:endParaRPr>
          </a:p>
        </p:txBody>
      </p:sp>
      <p:sp>
        <p:nvSpPr>
          <p:cNvPr id="2792" name="Google Shape;2792;p161"/>
          <p:cNvSpPr/>
          <p:nvPr/>
        </p:nvSpPr>
        <p:spPr>
          <a:xfrm>
            <a:off x="1179050" y="3733661"/>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3" name="Google Shape;2793;p161"/>
          <p:cNvGrpSpPr/>
          <p:nvPr/>
        </p:nvGrpSpPr>
        <p:grpSpPr>
          <a:xfrm>
            <a:off x="457352" y="3733584"/>
            <a:ext cx="602564" cy="377174"/>
            <a:chOff x="457200" y="1466425"/>
            <a:chExt cx="776900" cy="486300"/>
          </a:xfrm>
        </p:grpSpPr>
        <p:sp>
          <p:nvSpPr>
            <p:cNvPr id="2794" name="Google Shape;2794;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795" name="Google Shape;2795;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6" name="Google Shape;2796;p161"/>
          <p:cNvSpPr txBox="1">
            <a:spLocks noGrp="1"/>
          </p:cNvSpPr>
          <p:nvPr>
            <p:ph type="subTitle" idx="6"/>
          </p:nvPr>
        </p:nvSpPr>
        <p:spPr>
          <a:xfrm>
            <a:off x="1179050" y="3733661"/>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Create Timeline: </a:t>
            </a:r>
            <a:r>
              <a:rPr lang="en" sz="1350">
                <a:latin typeface="Roboto"/>
                <a:ea typeface="Roboto"/>
                <a:cs typeface="Roboto"/>
                <a:sym typeface="Roboto"/>
              </a:rPr>
              <a:t>Determine times, data, and data sources.</a:t>
            </a:r>
            <a:endParaRPr sz="1350">
              <a:latin typeface="Roboto"/>
              <a:ea typeface="Roboto"/>
              <a:cs typeface="Roboto"/>
              <a:sym typeface="Roboto"/>
            </a:endParaRPr>
          </a:p>
        </p:txBody>
      </p:sp>
      <p:sp>
        <p:nvSpPr>
          <p:cNvPr id="2797" name="Google Shape;2797;p161"/>
          <p:cNvSpPr/>
          <p:nvPr/>
        </p:nvSpPr>
        <p:spPr>
          <a:xfrm>
            <a:off x="1179050" y="4296176"/>
            <a:ext cx="7690500" cy="377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8" name="Google Shape;2798;p161"/>
          <p:cNvGrpSpPr/>
          <p:nvPr/>
        </p:nvGrpSpPr>
        <p:grpSpPr>
          <a:xfrm>
            <a:off x="457352" y="4296213"/>
            <a:ext cx="602564" cy="377174"/>
            <a:chOff x="457200" y="1466425"/>
            <a:chExt cx="776900" cy="486300"/>
          </a:xfrm>
        </p:grpSpPr>
        <p:sp>
          <p:nvSpPr>
            <p:cNvPr id="2799" name="Google Shape;2799;p161"/>
            <p:cNvSpPr/>
            <p:nvPr/>
          </p:nvSpPr>
          <p:spPr>
            <a:xfrm>
              <a:off x="457200" y="1466425"/>
              <a:ext cx="695400" cy="486300"/>
            </a:xfrm>
            <a:prstGeom prst="roundRect">
              <a:avLst>
                <a:gd name="adj" fmla="val 16667"/>
              </a:avLst>
            </a:prstGeom>
            <a:solidFill>
              <a:srgbClr val="CC79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800" name="Google Shape;2800;p161"/>
            <p:cNvSpPr/>
            <p:nvPr/>
          </p:nvSpPr>
          <p:spPr>
            <a:xfrm rot="5400000">
              <a:off x="973100" y="1624950"/>
              <a:ext cx="333375" cy="188625"/>
            </a:xfrm>
            <a:prstGeom prst="flowChartExtract">
              <a:avLst/>
            </a:prstGeom>
            <a:solidFill>
              <a:srgbClr val="CC7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1" name="Google Shape;2801;p161"/>
          <p:cNvSpPr txBox="1">
            <a:spLocks noGrp="1"/>
          </p:cNvSpPr>
          <p:nvPr>
            <p:ph type="subTitle" idx="7"/>
          </p:nvPr>
        </p:nvSpPr>
        <p:spPr>
          <a:xfrm>
            <a:off x="1179050" y="4296176"/>
            <a:ext cx="7690500" cy="377100"/>
          </a:xfrm>
          <a:prstGeom prst="rect">
            <a:avLst/>
          </a:prstGeom>
          <a:noFill/>
          <a:ln>
            <a:noFill/>
          </a:ln>
        </p:spPr>
        <p:txBody>
          <a:bodyPr spcFirstLastPara="1" wrap="square" lIns="182875" tIns="0" rIns="0" bIns="0" anchor="ctr" anchorCtr="0">
            <a:noAutofit/>
          </a:bodyPr>
          <a:lstStyle/>
          <a:p>
            <a:pPr marL="0" lvl="0" indent="0" algn="l" rtl="0">
              <a:spcBef>
                <a:spcPts val="0"/>
              </a:spcBef>
              <a:spcAft>
                <a:spcPts val="0"/>
              </a:spcAft>
              <a:buNone/>
            </a:pPr>
            <a:r>
              <a:rPr lang="en" sz="1350" b="1">
                <a:latin typeface="Roboto"/>
                <a:ea typeface="Roboto"/>
                <a:cs typeface="Roboto"/>
                <a:sym typeface="Roboto"/>
              </a:rPr>
              <a:t>Report: </a:t>
            </a:r>
            <a:r>
              <a:rPr lang="en" sz="1350">
                <a:latin typeface="Roboto"/>
                <a:ea typeface="Roboto"/>
                <a:cs typeface="Roboto"/>
                <a:sym typeface="Roboto"/>
              </a:rPr>
              <a:t>Consolidate evidence into a single document. Format is HTML or Excel.</a:t>
            </a:r>
            <a:endParaRPr sz="135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05"/>
        <p:cNvGrpSpPr/>
        <p:nvPr/>
      </p:nvGrpSpPr>
      <p:grpSpPr>
        <a:xfrm>
          <a:off x="0" y="0"/>
          <a:ext cx="0" cy="0"/>
          <a:chOff x="0" y="0"/>
          <a:chExt cx="0" cy="0"/>
        </a:xfrm>
      </p:grpSpPr>
      <p:sp>
        <p:nvSpPr>
          <p:cNvPr id="2806" name="Google Shape;2806;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59</a:t>
            </a:fld>
            <a:endParaRPr/>
          </a:p>
        </p:txBody>
      </p:sp>
      <p:sp>
        <p:nvSpPr>
          <p:cNvPr id="2807" name="Google Shape;2807;p16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FFFF"/>
                </a:solidFill>
              </a:rPr>
              <a:t>Introduction to Autopsy</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6"/>
        <p:cNvGrpSpPr/>
        <p:nvPr/>
      </p:nvGrpSpPr>
      <p:grpSpPr>
        <a:xfrm>
          <a:off x="0" y="0"/>
          <a:ext cx="0" cy="0"/>
          <a:chOff x="0" y="0"/>
          <a:chExt cx="0" cy="0"/>
        </a:xfrm>
      </p:grpSpPr>
      <p:sp>
        <p:nvSpPr>
          <p:cNvPr id="2077" name="Google Shape;2077;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a:t>
            </a:fld>
            <a:endParaRPr/>
          </a:p>
        </p:txBody>
      </p:sp>
      <p:pic>
        <p:nvPicPr>
          <p:cNvPr id="2078" name="Google Shape;2078;p109"/>
          <p:cNvPicPr preferRelativeResize="0"/>
          <p:nvPr/>
        </p:nvPicPr>
        <p:blipFill>
          <a:blip r:embed="rId3">
            <a:alphaModFix/>
          </a:blip>
          <a:stretch>
            <a:fillRect/>
          </a:stretch>
        </p:blipFill>
        <p:spPr>
          <a:xfrm>
            <a:off x="1439225" y="1917450"/>
            <a:ext cx="1000774" cy="1464151"/>
          </a:xfrm>
          <a:prstGeom prst="rect">
            <a:avLst/>
          </a:prstGeom>
          <a:noFill/>
          <a:ln>
            <a:noFill/>
          </a:ln>
        </p:spPr>
      </p:pic>
      <p:sp>
        <p:nvSpPr>
          <p:cNvPr id="2079" name="Google Shape;2079;p109"/>
          <p:cNvSpPr txBox="1"/>
          <p:nvPr/>
        </p:nvSpPr>
        <p:spPr>
          <a:xfrm>
            <a:off x="2601750" y="1758475"/>
            <a:ext cx="5357700" cy="180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Medium"/>
                <a:ea typeface="Roboto Medium"/>
                <a:cs typeface="Roboto Medium"/>
                <a:sym typeface="Roboto Medium"/>
              </a:rPr>
              <a:t>Digital forensics</a:t>
            </a:r>
            <a:r>
              <a:rPr lang="en" sz="2400">
                <a:solidFill>
                  <a:schemeClr val="dk1"/>
                </a:solidFill>
                <a:latin typeface="Roboto Light"/>
                <a:ea typeface="Roboto Light"/>
                <a:cs typeface="Roboto Light"/>
                <a:sym typeface="Roboto Light"/>
              </a:rPr>
              <a:t> is the process of using scientific procedures to collect, analyze, and present evidence from digital devices, usually in relation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to criminal investigations. </a:t>
            </a:r>
            <a:endParaRPr sz="24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endParaRPr sz="24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endParaRPr sz="2400">
              <a:solidFill>
                <a:schemeClr val="dk1"/>
              </a:solidFill>
              <a:latin typeface="Roboto"/>
              <a:ea typeface="Roboto"/>
              <a:cs typeface="Roboto"/>
              <a:sym typeface="Roboto"/>
            </a:endParaRPr>
          </a:p>
          <a:p>
            <a:pPr marL="0" lvl="0" indent="0" algn="l" rtl="0">
              <a:spcBef>
                <a:spcPts val="800"/>
              </a:spcBef>
              <a:spcAft>
                <a:spcPts val="800"/>
              </a:spcAft>
              <a:buNone/>
            </a:pP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11"/>
        <p:cNvGrpSpPr/>
        <p:nvPr/>
      </p:nvGrpSpPr>
      <p:grpSpPr>
        <a:xfrm>
          <a:off x="0" y="0"/>
          <a:ext cx="0" cy="0"/>
          <a:chOff x="0" y="0"/>
          <a:chExt cx="0" cy="0"/>
        </a:xfrm>
      </p:grpSpPr>
      <p:sp>
        <p:nvSpPr>
          <p:cNvPr id="2812" name="Google Shape;2812;p163"/>
          <p:cNvSpPr/>
          <p:nvPr/>
        </p:nvSpPr>
        <p:spPr>
          <a:xfrm>
            <a:off x="165700" y="4502925"/>
            <a:ext cx="4630800" cy="682500"/>
          </a:xfrm>
          <a:prstGeom prst="round2SameRect">
            <a:avLst>
              <a:gd name="adj1" fmla="val 16667"/>
              <a:gd name="adj2" fmla="val 0"/>
            </a:avLst>
          </a:prstGeom>
          <a:solidFill>
            <a:srgbClr val="CC7929"/>
          </a:solidFill>
          <a:ln>
            <a:noFill/>
          </a:ln>
          <a:effectLst>
            <a:outerShdw blurRad="185738"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
        <p:nvSpPr>
          <p:cNvPr id="2814" name="Google Shape;2814;p163"/>
          <p:cNvSpPr txBox="1"/>
          <p:nvPr/>
        </p:nvSpPr>
        <p:spPr>
          <a:xfrm>
            <a:off x="1318400" y="4627400"/>
            <a:ext cx="36258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(As Autopsy analyzes the files.)</a:t>
            </a:r>
            <a:endParaRPr sz="1800"/>
          </a:p>
        </p:txBody>
      </p:sp>
      <p:pic>
        <p:nvPicPr>
          <p:cNvPr id="2815" name="Google Shape;2815;p163"/>
          <p:cNvPicPr preferRelativeResize="0"/>
          <p:nvPr/>
        </p:nvPicPr>
        <p:blipFill>
          <a:blip r:embed="rId3">
            <a:alphaModFix/>
          </a:blip>
          <a:stretch>
            <a:fillRect/>
          </a:stretch>
        </p:blipFill>
        <p:spPr>
          <a:xfrm>
            <a:off x="250700" y="4075800"/>
            <a:ext cx="1067700" cy="1067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19"/>
        <p:cNvGrpSpPr/>
        <p:nvPr/>
      </p:nvGrpSpPr>
      <p:grpSpPr>
        <a:xfrm>
          <a:off x="0" y="0"/>
          <a:ext cx="0" cy="0"/>
          <a:chOff x="0" y="0"/>
          <a:chExt cx="0" cy="0"/>
        </a:xfrm>
      </p:grpSpPr>
      <p:sp>
        <p:nvSpPr>
          <p:cNvPr id="2820" name="Google Shape;2820;p164"/>
          <p:cNvSpPr txBox="1">
            <a:spLocks noGrp="1"/>
          </p:cNvSpPr>
          <p:nvPr>
            <p:ph type="title"/>
          </p:nvPr>
        </p:nvSpPr>
        <p:spPr>
          <a:xfrm>
            <a:off x="-12300" y="520425"/>
            <a:ext cx="9168600" cy="896100"/>
          </a:xfrm>
          <a:prstGeom prst="rect">
            <a:avLst/>
          </a:prstGeom>
        </p:spPr>
        <p:txBody>
          <a:bodyPr spcFirstLastPara="1" wrap="square" lIns="0" tIns="91425" rIns="0" bIns="91425" anchor="t" anchorCtr="0">
            <a:noAutofit/>
          </a:bodyPr>
          <a:lstStyle/>
          <a:p>
            <a:pPr marL="0" lvl="0" indent="0" algn="ctr" rtl="0">
              <a:lnSpc>
                <a:spcPct val="100000"/>
              </a:lnSpc>
              <a:spcBef>
                <a:spcPts val="0"/>
              </a:spcBef>
              <a:spcAft>
                <a:spcPts val="0"/>
              </a:spcAft>
              <a:buNone/>
            </a:pPr>
            <a:r>
              <a:rPr lang="en" sz="3200">
                <a:latin typeface="Roboto Light"/>
                <a:ea typeface="Roboto Light"/>
                <a:cs typeface="Roboto Light"/>
                <a:sym typeface="Roboto Light"/>
              </a:rPr>
              <a:t>Now we’ll pick back up at</a:t>
            </a:r>
            <a:br>
              <a:rPr lang="en" sz="3200">
                <a:latin typeface="Roboto"/>
                <a:ea typeface="Roboto"/>
                <a:cs typeface="Roboto"/>
                <a:sym typeface="Roboto"/>
              </a:rPr>
            </a:br>
            <a:r>
              <a:rPr lang="en" sz="3200">
                <a:latin typeface="Roboto"/>
                <a:ea typeface="Roboto"/>
                <a:cs typeface="Roboto"/>
                <a:sym typeface="Roboto"/>
              </a:rPr>
              <a:t>Step 5: Manual Analysis with Keyword Search</a:t>
            </a:r>
            <a:endParaRPr sz="3200">
              <a:latin typeface="Roboto"/>
              <a:ea typeface="Roboto"/>
              <a:cs typeface="Roboto"/>
              <a:sym typeface="Roboto"/>
            </a:endParaRPr>
          </a:p>
        </p:txBody>
      </p:sp>
      <p:sp>
        <p:nvSpPr>
          <p:cNvPr id="2821" name="Google Shape;2821;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2822" name="Google Shape;2822;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23" name="Google Shape;2823;p164"/>
          <p:cNvSpPr/>
          <p:nvPr/>
        </p:nvSpPr>
        <p:spPr>
          <a:xfrm>
            <a:off x="173475" y="572475"/>
            <a:ext cx="8760300" cy="1056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4" name="Google Shape;2824;p164"/>
          <p:cNvPicPr preferRelativeResize="0"/>
          <p:nvPr/>
        </p:nvPicPr>
        <p:blipFill>
          <a:blip r:embed="rId3">
            <a:alphaModFix/>
          </a:blip>
          <a:stretch>
            <a:fillRect/>
          </a:stretch>
        </p:blipFill>
        <p:spPr>
          <a:xfrm>
            <a:off x="2777200" y="1961100"/>
            <a:ext cx="3552825" cy="2476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28"/>
        <p:cNvGrpSpPr/>
        <p:nvPr/>
      </p:nvGrpSpPr>
      <p:grpSpPr>
        <a:xfrm>
          <a:off x="0" y="0"/>
          <a:ext cx="0" cy="0"/>
          <a:chOff x="0" y="0"/>
          <a:chExt cx="0" cy="0"/>
        </a:xfrm>
      </p:grpSpPr>
      <p:sp>
        <p:nvSpPr>
          <p:cNvPr id="2829" name="Google Shape;2829;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62</a:t>
            </a:fld>
            <a:endParaRPr/>
          </a:p>
        </p:txBody>
      </p:sp>
      <p:sp>
        <p:nvSpPr>
          <p:cNvPr id="2830" name="Google Shape;2830;p16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FFFF"/>
                </a:solidFill>
              </a:rPr>
              <a:t>Autopsy Continued</a:t>
            </a:r>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CE9FB"/>
        </a:solidFill>
        <a:effectLst/>
      </p:bgPr>
    </p:bg>
    <p:spTree>
      <p:nvGrpSpPr>
        <p:cNvPr id="1" name="Shape 2834"/>
        <p:cNvGrpSpPr/>
        <p:nvPr/>
      </p:nvGrpSpPr>
      <p:grpSpPr>
        <a:xfrm>
          <a:off x="0" y="0"/>
          <a:ext cx="0" cy="0"/>
          <a:chOff x="0" y="0"/>
          <a:chExt cx="0" cy="0"/>
        </a:xfrm>
      </p:grpSpPr>
      <p:sp>
        <p:nvSpPr>
          <p:cNvPr id="2835" name="Google Shape;2835;p166"/>
          <p:cNvSpPr/>
          <p:nvPr/>
        </p:nvSpPr>
        <p:spPr>
          <a:xfrm>
            <a:off x="1045025" y="1161625"/>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66"/>
          <p:cNvSpPr/>
          <p:nvPr/>
        </p:nvSpPr>
        <p:spPr>
          <a:xfrm>
            <a:off x="1045200" y="1684250"/>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66"/>
          <p:cNvSpPr/>
          <p:nvPr/>
        </p:nvSpPr>
        <p:spPr>
          <a:xfrm>
            <a:off x="1045075" y="2207400"/>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66"/>
          <p:cNvSpPr/>
          <p:nvPr/>
        </p:nvSpPr>
        <p:spPr>
          <a:xfrm>
            <a:off x="1045075" y="2730025"/>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66"/>
          <p:cNvSpPr/>
          <p:nvPr/>
        </p:nvSpPr>
        <p:spPr>
          <a:xfrm>
            <a:off x="1045100" y="3252650"/>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66"/>
          <p:cNvSpPr/>
          <p:nvPr/>
        </p:nvSpPr>
        <p:spPr>
          <a:xfrm>
            <a:off x="1045100" y="3775275"/>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66"/>
          <p:cNvSpPr/>
          <p:nvPr/>
        </p:nvSpPr>
        <p:spPr>
          <a:xfrm>
            <a:off x="1045100" y="4323425"/>
            <a:ext cx="7849500" cy="4464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Autopsy Review</a:t>
            </a:r>
            <a:endParaRPr/>
          </a:p>
        </p:txBody>
      </p:sp>
      <p:sp>
        <p:nvSpPr>
          <p:cNvPr id="2843" name="Google Shape;2843;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our first Autopsy investigation, we completed the following steps:</a:t>
            </a:r>
            <a:endParaRPr/>
          </a:p>
        </p:txBody>
      </p:sp>
      <p:sp>
        <p:nvSpPr>
          <p:cNvPr id="2844" name="Google Shape;2844;p1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2845" name="Google Shape;2845;p166"/>
          <p:cNvSpPr txBox="1">
            <a:spLocks noGrp="1"/>
          </p:cNvSpPr>
          <p:nvPr>
            <p:ph type="subTitle" idx="3"/>
          </p:nvPr>
        </p:nvSpPr>
        <p:spPr>
          <a:xfrm>
            <a:off x="0" y="1175325"/>
            <a:ext cx="9143400" cy="446400"/>
          </a:xfrm>
          <a:prstGeom prst="rect">
            <a:avLst/>
          </a:prstGeom>
        </p:spPr>
        <p:txBody>
          <a:bodyPr spcFirstLastPara="1" wrap="square" lIns="1234425" tIns="91425" rIns="91425" bIns="91425" anchor="ctr" anchorCtr="0">
            <a:noAutofit/>
          </a:bodyPr>
          <a:lstStyle/>
          <a:p>
            <a:pPr marL="0" lvl="0" indent="0" algn="l" rtl="0">
              <a:lnSpc>
                <a:spcPct val="100000"/>
              </a:lnSpc>
              <a:spcBef>
                <a:spcPts val="0"/>
              </a:spcBef>
              <a:spcAft>
                <a:spcPts val="0"/>
              </a:spcAft>
              <a:buNone/>
            </a:pPr>
            <a:r>
              <a:rPr lang="en" sz="1300"/>
              <a:t>Generated MD5 and SHA-256 hashes to ensure the integrity of the evidence.</a:t>
            </a:r>
            <a:endParaRPr sz="1300"/>
          </a:p>
        </p:txBody>
      </p:sp>
      <p:sp>
        <p:nvSpPr>
          <p:cNvPr id="2846" name="Google Shape;2846;p166"/>
          <p:cNvSpPr txBox="1">
            <a:spLocks noGrp="1"/>
          </p:cNvSpPr>
          <p:nvPr>
            <p:ph type="subTitle" idx="4"/>
          </p:nvPr>
        </p:nvSpPr>
        <p:spPr>
          <a:xfrm>
            <a:off x="250" y="1697950"/>
            <a:ext cx="9143400" cy="457200"/>
          </a:xfrm>
          <a:prstGeom prst="rect">
            <a:avLst/>
          </a:prstGeom>
        </p:spPr>
        <p:txBody>
          <a:bodyPr spcFirstLastPara="1" wrap="square" lIns="1234425" tIns="91425" rIns="91425" bIns="91425" anchor="ctr" anchorCtr="0">
            <a:noAutofit/>
          </a:bodyPr>
          <a:lstStyle/>
          <a:p>
            <a:pPr marL="0" lvl="0" indent="0" algn="l" rtl="0">
              <a:lnSpc>
                <a:spcPct val="100000"/>
              </a:lnSpc>
              <a:spcBef>
                <a:spcPts val="0"/>
              </a:spcBef>
              <a:spcAft>
                <a:spcPts val="0"/>
              </a:spcAft>
              <a:buNone/>
            </a:pPr>
            <a:r>
              <a:rPr lang="en" sz="1300"/>
              <a:t>Specified a case name and number to help keep track of files and progress.</a:t>
            </a:r>
            <a:endParaRPr sz="1300"/>
          </a:p>
        </p:txBody>
      </p:sp>
      <p:sp>
        <p:nvSpPr>
          <p:cNvPr id="2847" name="Google Shape;2847;p166"/>
          <p:cNvSpPr txBox="1">
            <a:spLocks noGrp="1"/>
          </p:cNvSpPr>
          <p:nvPr>
            <p:ph type="subTitle" idx="5"/>
          </p:nvPr>
        </p:nvSpPr>
        <p:spPr>
          <a:xfrm>
            <a:off x="0" y="2221100"/>
            <a:ext cx="9143400" cy="446400"/>
          </a:xfrm>
          <a:prstGeom prst="rect">
            <a:avLst/>
          </a:prstGeom>
        </p:spPr>
        <p:txBody>
          <a:bodyPr spcFirstLastPara="1" wrap="square" lIns="1234425" tIns="91425" rIns="0" bIns="91425" anchor="ctr" anchorCtr="0">
            <a:noAutofit/>
          </a:bodyPr>
          <a:lstStyle/>
          <a:p>
            <a:pPr marL="0" lvl="0" indent="0" algn="l" rtl="0">
              <a:lnSpc>
                <a:spcPct val="100000"/>
              </a:lnSpc>
              <a:spcBef>
                <a:spcPts val="0"/>
              </a:spcBef>
              <a:spcAft>
                <a:spcPts val="0"/>
              </a:spcAft>
              <a:buNone/>
            </a:pPr>
            <a:r>
              <a:rPr lang="en" sz="1300"/>
              <a:t>Selected the file type to be ingested (.E01) and specified a working directory to save progress.</a:t>
            </a:r>
            <a:endParaRPr sz="1300"/>
          </a:p>
        </p:txBody>
      </p:sp>
      <p:sp>
        <p:nvSpPr>
          <p:cNvPr id="2848" name="Google Shape;2848;p166"/>
          <p:cNvSpPr txBox="1">
            <a:spLocks noGrp="1"/>
          </p:cNvSpPr>
          <p:nvPr>
            <p:ph type="subTitle" idx="6"/>
          </p:nvPr>
        </p:nvSpPr>
        <p:spPr>
          <a:xfrm>
            <a:off x="-250" y="2743725"/>
            <a:ext cx="9143400" cy="446400"/>
          </a:xfrm>
          <a:prstGeom prst="rect">
            <a:avLst/>
          </a:prstGeom>
        </p:spPr>
        <p:txBody>
          <a:bodyPr spcFirstLastPara="1" wrap="square" lIns="1234425" tIns="91425" rIns="91425" bIns="91425" anchor="ctr" anchorCtr="0">
            <a:noAutofit/>
          </a:bodyPr>
          <a:lstStyle/>
          <a:p>
            <a:pPr marL="0" lvl="0" indent="0" algn="l" rtl="0">
              <a:spcBef>
                <a:spcPts val="0"/>
              </a:spcBef>
              <a:spcAft>
                <a:spcPts val="0"/>
              </a:spcAft>
              <a:buNone/>
            </a:pPr>
            <a:r>
              <a:rPr lang="en" sz="1300"/>
              <a:t>Specified the time zones as a standard point of reference for the case.</a:t>
            </a:r>
            <a:endParaRPr sz="1300"/>
          </a:p>
        </p:txBody>
      </p:sp>
      <p:sp>
        <p:nvSpPr>
          <p:cNvPr id="2849" name="Google Shape;2849;p166"/>
          <p:cNvSpPr txBox="1">
            <a:spLocks noGrp="1"/>
          </p:cNvSpPr>
          <p:nvPr>
            <p:ph type="subTitle" idx="7"/>
          </p:nvPr>
        </p:nvSpPr>
        <p:spPr>
          <a:xfrm>
            <a:off x="0" y="3266350"/>
            <a:ext cx="9143400" cy="446400"/>
          </a:xfrm>
          <a:prstGeom prst="rect">
            <a:avLst/>
          </a:prstGeom>
        </p:spPr>
        <p:txBody>
          <a:bodyPr spcFirstLastPara="1" wrap="square" lIns="1234425" tIns="91425" rIns="91425" bIns="91425" anchor="ctr" anchorCtr="0">
            <a:noAutofit/>
          </a:bodyPr>
          <a:lstStyle/>
          <a:p>
            <a:pPr marL="0" lvl="0" indent="0" algn="l" rtl="0">
              <a:spcBef>
                <a:spcPts val="0"/>
              </a:spcBef>
              <a:spcAft>
                <a:spcPts val="0"/>
              </a:spcAft>
              <a:buNone/>
            </a:pPr>
            <a:r>
              <a:rPr lang="en" sz="1300"/>
              <a:t>Configured ingest modules to help categorize, label, and organize data.</a:t>
            </a:r>
            <a:endParaRPr sz="1300"/>
          </a:p>
        </p:txBody>
      </p:sp>
      <p:sp>
        <p:nvSpPr>
          <p:cNvPr id="2850" name="Google Shape;2850;p166"/>
          <p:cNvSpPr txBox="1">
            <a:spLocks noGrp="1"/>
          </p:cNvSpPr>
          <p:nvPr>
            <p:ph type="subTitle" idx="8"/>
          </p:nvPr>
        </p:nvSpPr>
        <p:spPr>
          <a:xfrm>
            <a:off x="-50" y="3788975"/>
            <a:ext cx="9143400" cy="457200"/>
          </a:xfrm>
          <a:prstGeom prst="rect">
            <a:avLst/>
          </a:prstGeom>
        </p:spPr>
        <p:txBody>
          <a:bodyPr spcFirstLastPara="1" wrap="square" lIns="1234425" tIns="91425" rIns="91425" bIns="91425" anchor="ctr" anchorCtr="0">
            <a:noAutofit/>
          </a:bodyPr>
          <a:lstStyle/>
          <a:p>
            <a:pPr marL="0" lvl="0" indent="0" algn="l" rtl="0">
              <a:spcBef>
                <a:spcPts val="0"/>
              </a:spcBef>
              <a:spcAft>
                <a:spcPts val="0"/>
              </a:spcAft>
              <a:buNone/>
            </a:pPr>
            <a:r>
              <a:rPr lang="en" sz="1300"/>
              <a:t>Set up our central SQLite database repository to allow us to review SMS messages. </a:t>
            </a:r>
            <a:endParaRPr sz="1300"/>
          </a:p>
        </p:txBody>
      </p:sp>
      <p:sp>
        <p:nvSpPr>
          <p:cNvPr id="2851" name="Google Shape;2851;p166"/>
          <p:cNvSpPr txBox="1">
            <a:spLocks noGrp="1"/>
          </p:cNvSpPr>
          <p:nvPr>
            <p:ph type="subTitle" idx="9"/>
          </p:nvPr>
        </p:nvSpPr>
        <p:spPr>
          <a:xfrm>
            <a:off x="25" y="4337125"/>
            <a:ext cx="9143400" cy="446400"/>
          </a:xfrm>
          <a:prstGeom prst="rect">
            <a:avLst/>
          </a:prstGeom>
        </p:spPr>
        <p:txBody>
          <a:bodyPr spcFirstLastPara="1" wrap="square" lIns="1234425" tIns="91425" rIns="91425" bIns="91425" anchor="ctr" anchorCtr="0">
            <a:noAutofit/>
          </a:bodyPr>
          <a:lstStyle/>
          <a:p>
            <a:pPr marL="0" lvl="0" indent="0" algn="l" rtl="0">
              <a:lnSpc>
                <a:spcPct val="100000"/>
              </a:lnSpc>
              <a:spcBef>
                <a:spcPts val="0"/>
              </a:spcBef>
              <a:spcAft>
                <a:spcPts val="0"/>
              </a:spcAft>
              <a:buNone/>
            </a:pPr>
            <a:r>
              <a:rPr lang="en" sz="1300"/>
              <a:t>Accessed the encrypted </a:t>
            </a:r>
            <a:r>
              <a:rPr lang="en">
                <a:latin typeface="Inconsolata"/>
                <a:ea typeface="Inconsolata"/>
                <a:cs typeface="Inconsolata"/>
                <a:sym typeface="Inconsolata"/>
              </a:rPr>
              <a:t>documents.zip</a:t>
            </a:r>
            <a:r>
              <a:rPr lang="en" sz="1300"/>
              <a:t> file by expanding its directory tree for further analysis.</a:t>
            </a:r>
            <a:endParaRPr sz="1300"/>
          </a:p>
        </p:txBody>
      </p:sp>
      <p:sp>
        <p:nvSpPr>
          <p:cNvPr id="2852" name="Google Shape;2852;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6"/>
        <p:cNvGrpSpPr/>
        <p:nvPr/>
      </p:nvGrpSpPr>
      <p:grpSpPr>
        <a:xfrm>
          <a:off x="0" y="0"/>
          <a:ext cx="0" cy="0"/>
          <a:chOff x="0" y="0"/>
          <a:chExt cx="0" cy="0"/>
        </a:xfrm>
      </p:grpSpPr>
      <p:sp>
        <p:nvSpPr>
          <p:cNvPr id="2857" name="Google Shape;2857;p16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2858" name="Google Shape;2858;p16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2859" name="Google Shape;2859;p1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60" name="Google Shape;2860;p1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3"/>
        <p:cNvGrpSpPr/>
        <p:nvPr/>
      </p:nvGrpSpPr>
      <p:grpSpPr>
        <a:xfrm>
          <a:off x="0" y="0"/>
          <a:ext cx="0" cy="0"/>
          <a:chOff x="0" y="0"/>
          <a:chExt cx="0" cy="0"/>
        </a:xfrm>
      </p:grpSpPr>
      <p:pic>
        <p:nvPicPr>
          <p:cNvPr id="2084" name="Google Shape;2084;p110"/>
          <p:cNvPicPr preferRelativeResize="0"/>
          <p:nvPr/>
        </p:nvPicPr>
        <p:blipFill rotWithShape="1">
          <a:blip r:embed="rId3">
            <a:alphaModFix/>
          </a:blip>
          <a:srcRect l="4974" r="-814" b="4159"/>
          <a:stretch/>
        </p:blipFill>
        <p:spPr>
          <a:xfrm flipH="1">
            <a:off x="0" y="5300"/>
            <a:ext cx="9144000" cy="5143500"/>
          </a:xfrm>
          <a:prstGeom prst="rect">
            <a:avLst/>
          </a:prstGeom>
          <a:noFill/>
          <a:ln>
            <a:noFill/>
          </a:ln>
        </p:spPr>
      </p:pic>
      <p:sp>
        <p:nvSpPr>
          <p:cNvPr id="2085" name="Google Shape;2085;p110"/>
          <p:cNvSpPr/>
          <p:nvPr/>
        </p:nvSpPr>
        <p:spPr>
          <a:xfrm rot="-5400000">
            <a:off x="181500" y="-175150"/>
            <a:ext cx="5141400" cy="5504400"/>
          </a:xfrm>
          <a:prstGeom prst="rect">
            <a:avLst/>
          </a:prstGeom>
          <a:gradFill>
            <a:gsLst>
              <a:gs pos="0">
                <a:srgbClr val="073763"/>
              </a:gs>
              <a:gs pos="50000">
                <a:srgbClr val="365C8B"/>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10"/>
          <p:cNvSpPr txBox="1">
            <a:spLocks noGrp="1"/>
          </p:cNvSpPr>
          <p:nvPr>
            <p:ph type="subTitle" idx="1"/>
          </p:nvPr>
        </p:nvSpPr>
        <p:spPr>
          <a:xfrm>
            <a:off x="0" y="305450"/>
            <a:ext cx="5680800" cy="94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Digital forensics professionals must have </a:t>
            </a:r>
            <a:br>
              <a:rPr lang="en">
                <a:solidFill>
                  <a:schemeClr val="lt1"/>
                </a:solidFill>
              </a:rPr>
            </a:br>
            <a:r>
              <a:rPr lang="en">
                <a:solidFill>
                  <a:schemeClr val="lt1"/>
                </a:solidFill>
              </a:rPr>
              <a:t>a thorough understanding of hardware, operating systems, and computer networks.</a:t>
            </a: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a:p>
            <a:pPr marL="0" lvl="0" indent="0" algn="l" rtl="0">
              <a:spcBef>
                <a:spcPts val="0"/>
              </a:spcBef>
              <a:spcAft>
                <a:spcPts val="0"/>
              </a:spcAft>
              <a:buClr>
                <a:schemeClr val="dk1"/>
              </a:buClr>
              <a:buSzPts val="1100"/>
              <a:buFont typeface="Arial"/>
              <a:buNone/>
            </a:pPr>
            <a:endParaRPr>
              <a:solidFill>
                <a:schemeClr val="lt1"/>
              </a:solidFill>
            </a:endParaRPr>
          </a:p>
        </p:txBody>
      </p:sp>
      <p:sp>
        <p:nvSpPr>
          <p:cNvPr id="2087" name="Google Shape;2087;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3F3F3"/>
                </a:solidFill>
              </a:rPr>
              <a:t>7</a:t>
            </a:fld>
            <a:endParaRPr sz="600">
              <a:solidFill>
                <a:srgbClr val="F3F3F3"/>
              </a:solidFill>
            </a:endParaRPr>
          </a:p>
        </p:txBody>
      </p:sp>
      <p:sp>
        <p:nvSpPr>
          <p:cNvPr id="2088" name="Google Shape;2088;p110"/>
          <p:cNvSpPr/>
          <p:nvPr/>
        </p:nvSpPr>
        <p:spPr>
          <a:xfrm flipH="1">
            <a:off x="463550" y="1434025"/>
            <a:ext cx="4413900" cy="7470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1D76D8"/>
                </a:solidFill>
                <a:latin typeface="Roboto"/>
                <a:ea typeface="Roboto"/>
                <a:cs typeface="Roboto"/>
                <a:sym typeface="Roboto"/>
              </a:rPr>
              <a:t>Computer Forensics Investigators</a:t>
            </a:r>
            <a:r>
              <a:rPr lang="en" b="1">
                <a:solidFill>
                  <a:schemeClr val="accent5"/>
                </a:solidFill>
                <a:latin typeface="Roboto"/>
                <a:ea typeface="Roboto"/>
                <a:cs typeface="Roboto"/>
                <a:sym typeface="Roboto"/>
              </a:rPr>
              <a:t> </a:t>
            </a:r>
            <a:r>
              <a:rPr lang="en" sz="1100">
                <a:solidFill>
                  <a:schemeClr val="dk1"/>
                </a:solidFill>
                <a:latin typeface="Roboto"/>
                <a:ea typeface="Roboto"/>
                <a:cs typeface="Roboto"/>
                <a:sym typeface="Roboto"/>
              </a:rPr>
              <a:t>Gather digital information for computer system investigations, producing criminal evidence that can be used in a court of law.</a:t>
            </a:r>
            <a:endParaRPr sz="1100">
              <a:solidFill>
                <a:schemeClr val="dk1"/>
              </a:solidFill>
              <a:latin typeface="Roboto"/>
              <a:ea typeface="Roboto"/>
              <a:cs typeface="Roboto"/>
              <a:sym typeface="Roboto"/>
            </a:endParaRPr>
          </a:p>
        </p:txBody>
      </p:sp>
      <p:sp>
        <p:nvSpPr>
          <p:cNvPr id="2089" name="Google Shape;2089;p110"/>
          <p:cNvSpPr/>
          <p:nvPr/>
        </p:nvSpPr>
        <p:spPr>
          <a:xfrm flipH="1">
            <a:off x="463250" y="2438100"/>
            <a:ext cx="4443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1D76D8"/>
                </a:solidFill>
                <a:latin typeface="Roboto"/>
                <a:ea typeface="Roboto"/>
                <a:cs typeface="Roboto"/>
                <a:sym typeface="Roboto"/>
              </a:rPr>
              <a:t>Computer Forensics Technicians</a:t>
            </a:r>
            <a:r>
              <a:rPr lang="en" b="1">
                <a:solidFill>
                  <a:schemeClr val="accent5"/>
                </a:solidFill>
                <a:latin typeface="Roboto"/>
                <a:ea typeface="Roboto"/>
                <a:cs typeface="Roboto"/>
                <a:sym typeface="Roboto"/>
              </a:rPr>
              <a:t> </a:t>
            </a:r>
            <a:r>
              <a:rPr lang="en" sz="1100">
                <a:solidFill>
                  <a:schemeClr val="dk1"/>
                </a:solidFill>
                <a:latin typeface="Roboto"/>
                <a:ea typeface="Roboto"/>
                <a:cs typeface="Roboto"/>
                <a:sym typeface="Roboto"/>
              </a:rPr>
              <a:t>Use investigative and computer analysis techniques to acquire, analyze, and preserve digitized evidence to be used for legal purposes. Work with law enforcement, government entities, or as private investigators. </a:t>
            </a:r>
            <a:endParaRPr sz="1100">
              <a:solidFill>
                <a:schemeClr val="dk1"/>
              </a:solidFill>
              <a:latin typeface="Roboto"/>
              <a:ea typeface="Roboto"/>
              <a:cs typeface="Roboto"/>
              <a:sym typeface="Roboto"/>
            </a:endParaRPr>
          </a:p>
        </p:txBody>
      </p:sp>
      <p:sp>
        <p:nvSpPr>
          <p:cNvPr id="2090" name="Google Shape;2090;p110"/>
          <p:cNvSpPr/>
          <p:nvPr/>
        </p:nvSpPr>
        <p:spPr>
          <a:xfrm flipH="1">
            <a:off x="463250" y="3782600"/>
            <a:ext cx="4443600" cy="870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1D76D8"/>
                </a:solidFill>
                <a:latin typeface="Roboto"/>
                <a:ea typeface="Roboto"/>
                <a:cs typeface="Roboto"/>
                <a:sym typeface="Roboto"/>
              </a:rPr>
              <a:t>Forensics Computer Analysts</a:t>
            </a:r>
            <a:r>
              <a:rPr lang="en" b="1">
                <a:solidFill>
                  <a:schemeClr val="accent5"/>
                </a:solidFill>
                <a:latin typeface="Roboto"/>
                <a:ea typeface="Roboto"/>
                <a:cs typeface="Roboto"/>
                <a:sym typeface="Roboto"/>
              </a:rPr>
              <a:t> </a:t>
            </a:r>
            <a:r>
              <a:rPr lang="en" sz="1100">
                <a:solidFill>
                  <a:schemeClr val="dk1"/>
                </a:solidFill>
                <a:latin typeface="Roboto"/>
                <a:ea typeface="Roboto"/>
                <a:cs typeface="Roboto"/>
                <a:sym typeface="Roboto"/>
              </a:rPr>
              <a:t>Specialize in the recovery of deleted emails or other data that has been encrypted or deleted. This material is used in legal cases involving computer crimes.</a:t>
            </a:r>
            <a:endParaRPr sz="11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2095" name="Google Shape;2095;p111"/>
          <p:cNvPicPr preferRelativeResize="0"/>
          <p:nvPr/>
        </p:nvPicPr>
        <p:blipFill rotWithShape="1">
          <a:blip r:embed="rId3">
            <a:alphaModFix/>
          </a:blip>
          <a:srcRect b="5446"/>
          <a:stretch/>
        </p:blipFill>
        <p:spPr>
          <a:xfrm>
            <a:off x="-12300" y="0"/>
            <a:ext cx="9168601" cy="5165704"/>
          </a:xfrm>
          <a:prstGeom prst="rect">
            <a:avLst/>
          </a:prstGeom>
          <a:noFill/>
          <a:ln>
            <a:noFill/>
          </a:ln>
        </p:spPr>
      </p:pic>
      <p:sp>
        <p:nvSpPr>
          <p:cNvPr id="2096" name="Google Shape;2096;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Digital Forensics and Legal Requirements</a:t>
            </a:r>
            <a:endParaRPr>
              <a:solidFill>
                <a:srgbClr val="FFFFFF"/>
              </a:solidFill>
            </a:endParaRPr>
          </a:p>
        </p:txBody>
      </p:sp>
      <p:sp>
        <p:nvSpPr>
          <p:cNvPr id="2097" name="Google Shape;2097;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Why is it important to preserve the integrity of digital evidence?</a:t>
            </a:r>
            <a:endParaRPr>
              <a:solidFill>
                <a:srgbClr val="FFFFFF"/>
              </a:solidFill>
            </a:endParaRPr>
          </a:p>
        </p:txBody>
      </p:sp>
      <p:sp>
        <p:nvSpPr>
          <p:cNvPr id="2098" name="Google Shape;2098;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8</a:t>
            </a:fld>
            <a:endParaRPr>
              <a:solidFill>
                <a:srgbClr val="FFFFFF"/>
              </a:solidFill>
            </a:endParaRPr>
          </a:p>
        </p:txBody>
      </p:sp>
      <p:sp>
        <p:nvSpPr>
          <p:cNvPr id="2099" name="Google Shape;2099;p111"/>
          <p:cNvSpPr/>
          <p:nvPr/>
        </p:nvSpPr>
        <p:spPr>
          <a:xfrm>
            <a:off x="5548575" y="3470975"/>
            <a:ext cx="3110700" cy="1250400"/>
          </a:xfrm>
          <a:prstGeom prst="roundRect">
            <a:avLst>
              <a:gd name="adj" fmla="val 11229"/>
            </a:avLst>
          </a:prstGeom>
          <a:solidFill>
            <a:srgbClr val="BBD7FF">
              <a:alpha val="20670"/>
            </a:srgbClr>
          </a:solidFill>
          <a:ln w="9525"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l" rtl="0">
              <a:spcBef>
                <a:spcPts val="0"/>
              </a:spcBef>
              <a:spcAft>
                <a:spcPts val="1000"/>
              </a:spcAft>
              <a:buNone/>
            </a:pPr>
            <a:r>
              <a:rPr lang="en" sz="1300">
                <a:solidFill>
                  <a:srgbClr val="FFFFFF"/>
                </a:solidFill>
                <a:latin typeface="Roboto"/>
                <a:ea typeface="Roboto"/>
                <a:cs typeface="Roboto"/>
                <a:sym typeface="Roboto"/>
              </a:rPr>
              <a:t>Forensic evidence is held to the same standards as any other evidence submitted in a legal case. All evidence must be wholly intact and unaltered from the scene of the crime.</a:t>
            </a:r>
            <a:endParaRPr sz="1300">
              <a:solidFill>
                <a:srgbClr val="FFFFFF"/>
              </a:solidFill>
              <a:latin typeface="Roboto"/>
              <a:ea typeface="Roboto"/>
              <a:cs typeface="Roboto"/>
              <a:sym typeface="Roboto"/>
            </a:endParaRPr>
          </a:p>
        </p:txBody>
      </p:sp>
      <p:cxnSp>
        <p:nvCxnSpPr>
          <p:cNvPr id="2100" name="Google Shape;2100;p111"/>
          <p:cNvCxnSpPr>
            <a:endCxn id="2099" idx="1"/>
          </p:cNvCxnSpPr>
          <p:nvPr/>
        </p:nvCxnSpPr>
        <p:spPr>
          <a:xfrm>
            <a:off x="4765275" y="3574175"/>
            <a:ext cx="783300" cy="522000"/>
          </a:xfrm>
          <a:prstGeom prst="straightConnector1">
            <a:avLst/>
          </a:prstGeom>
          <a:noFill/>
          <a:ln w="9525" cap="flat" cmpd="sng">
            <a:solidFill>
              <a:srgbClr val="FFFFFF"/>
            </a:solidFill>
            <a:prstDash val="solid"/>
            <a:round/>
            <a:headEnd type="none" w="med" len="med"/>
            <a:tailEnd type="none" w="med" len="med"/>
          </a:ln>
        </p:spPr>
      </p:cxnSp>
      <p:sp>
        <p:nvSpPr>
          <p:cNvPr id="2101" name="Google Shape;2101;p111"/>
          <p:cNvSpPr/>
          <p:nvPr/>
        </p:nvSpPr>
        <p:spPr>
          <a:xfrm>
            <a:off x="5548575" y="1411975"/>
            <a:ext cx="2823900" cy="1687800"/>
          </a:xfrm>
          <a:prstGeom prst="roundRect">
            <a:avLst>
              <a:gd name="adj" fmla="val 11229"/>
            </a:avLst>
          </a:prstGeom>
          <a:solidFill>
            <a:srgbClr val="BBD7FF">
              <a:alpha val="20670"/>
            </a:srgbClr>
          </a:solidFill>
          <a:ln w="9525"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l" rtl="0">
              <a:spcBef>
                <a:spcPts val="0"/>
              </a:spcBef>
              <a:spcAft>
                <a:spcPts val="1000"/>
              </a:spcAft>
              <a:buNone/>
            </a:pPr>
            <a:r>
              <a:rPr lang="en" sz="1300">
                <a:solidFill>
                  <a:srgbClr val="FFFFFF"/>
                </a:solidFill>
                <a:latin typeface="Roboto"/>
                <a:ea typeface="Roboto"/>
                <a:cs typeface="Roboto"/>
                <a:sym typeface="Roboto"/>
              </a:rPr>
              <a:t>To avoid losing months’ of work searching through computer and network systems collecting evidence, only to have it considered inadmissible and thrown out due to improper procedures.</a:t>
            </a:r>
            <a:endParaRPr sz="1300">
              <a:solidFill>
                <a:srgbClr val="FFFFFF"/>
              </a:solidFill>
              <a:latin typeface="Roboto"/>
              <a:ea typeface="Roboto"/>
              <a:cs typeface="Roboto"/>
              <a:sym typeface="Roboto"/>
            </a:endParaRPr>
          </a:p>
        </p:txBody>
      </p:sp>
      <p:cxnSp>
        <p:nvCxnSpPr>
          <p:cNvPr id="2102" name="Google Shape;2102;p111"/>
          <p:cNvCxnSpPr>
            <a:endCxn id="2101" idx="1"/>
          </p:cNvCxnSpPr>
          <p:nvPr/>
        </p:nvCxnSpPr>
        <p:spPr>
          <a:xfrm>
            <a:off x="4147575" y="2228275"/>
            <a:ext cx="1401000" cy="27600"/>
          </a:xfrm>
          <a:prstGeom prst="straightConnector1">
            <a:avLst/>
          </a:prstGeom>
          <a:noFill/>
          <a:ln w="9525" cap="flat" cmpd="sng">
            <a:solidFill>
              <a:srgbClr val="FFFFFF"/>
            </a:solidFill>
            <a:prstDash val="solid"/>
            <a:round/>
            <a:headEnd type="none" w="med" len="med"/>
            <a:tailEnd type="none" w="med" len="med"/>
          </a:ln>
        </p:spPr>
      </p:cxnSp>
      <p:sp>
        <p:nvSpPr>
          <p:cNvPr id="2103" name="Google Shape;2103;p111"/>
          <p:cNvSpPr/>
          <p:nvPr/>
        </p:nvSpPr>
        <p:spPr>
          <a:xfrm>
            <a:off x="384025" y="1770175"/>
            <a:ext cx="2086800" cy="1440000"/>
          </a:xfrm>
          <a:prstGeom prst="roundRect">
            <a:avLst>
              <a:gd name="adj" fmla="val 11229"/>
            </a:avLst>
          </a:prstGeom>
          <a:solidFill>
            <a:srgbClr val="BBD7FF">
              <a:alpha val="20670"/>
            </a:srgbClr>
          </a:solidFill>
          <a:ln w="9525"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l" rtl="0">
              <a:spcBef>
                <a:spcPts val="0"/>
              </a:spcBef>
              <a:spcAft>
                <a:spcPts val="1000"/>
              </a:spcAft>
              <a:buNone/>
            </a:pPr>
            <a:r>
              <a:rPr lang="en" sz="1300">
                <a:solidFill>
                  <a:srgbClr val="FFFFFF"/>
                </a:solidFill>
                <a:latin typeface="Roboto"/>
                <a:ea typeface="Roboto"/>
                <a:cs typeface="Roboto"/>
                <a:sym typeface="Roboto"/>
              </a:rPr>
              <a:t>Forensic evidence intended to be used in legal proceedings must satisfy a set of legal standards to be admissible.</a:t>
            </a:r>
            <a:endParaRPr sz="1300"/>
          </a:p>
        </p:txBody>
      </p:sp>
      <p:cxnSp>
        <p:nvCxnSpPr>
          <p:cNvPr id="2104" name="Google Shape;2104;p111"/>
          <p:cNvCxnSpPr/>
          <p:nvPr/>
        </p:nvCxnSpPr>
        <p:spPr>
          <a:xfrm>
            <a:off x="2470825" y="2577775"/>
            <a:ext cx="915600" cy="632400"/>
          </a:xfrm>
          <a:prstGeom prst="straightConnector1">
            <a:avLst/>
          </a:prstGeom>
          <a:noFill/>
          <a:ln w="9525" cap="flat" cmpd="sng">
            <a:solidFill>
              <a:srgbClr val="FFFFFF"/>
            </a:solidFill>
            <a:prstDash val="solid"/>
            <a:round/>
            <a:headEnd type="none" w="med" len="med"/>
            <a:tailEnd type="none" w="med" len="med"/>
          </a:ln>
        </p:spPr>
      </p:cxnSp>
      <p:cxnSp>
        <p:nvCxnSpPr>
          <p:cNvPr id="2105" name="Google Shape;2105;p111"/>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pic>
        <p:nvPicPr>
          <p:cNvPr id="2110" name="Google Shape;2110;p112"/>
          <p:cNvPicPr preferRelativeResize="0"/>
          <p:nvPr/>
        </p:nvPicPr>
        <p:blipFill rotWithShape="1">
          <a:blip r:embed="rId3">
            <a:alphaModFix/>
          </a:blip>
          <a:srcRect l="2381" t="1205" r="3473" b="4650"/>
          <a:stretch/>
        </p:blipFill>
        <p:spPr>
          <a:xfrm>
            <a:off x="1441018" y="0"/>
            <a:ext cx="7715281" cy="5143500"/>
          </a:xfrm>
          <a:prstGeom prst="rect">
            <a:avLst/>
          </a:prstGeom>
          <a:noFill/>
          <a:ln>
            <a:noFill/>
          </a:ln>
        </p:spPr>
      </p:pic>
      <p:sp>
        <p:nvSpPr>
          <p:cNvPr id="2111" name="Google Shape;2111;p112"/>
          <p:cNvSpPr/>
          <p:nvPr/>
        </p:nvSpPr>
        <p:spPr>
          <a:xfrm rot="-5400000" flipH="1">
            <a:off x="766675" y="-766500"/>
            <a:ext cx="5140500" cy="6673500"/>
          </a:xfrm>
          <a:prstGeom prst="rect">
            <a:avLst/>
          </a:prstGeom>
          <a:gradFill>
            <a:gsLst>
              <a:gs pos="0">
                <a:srgbClr val="0E0E0E"/>
              </a:gs>
              <a:gs pos="50000">
                <a:schemeClr val="dk2"/>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Digital Forensics and the Chain of Custody</a:t>
            </a:r>
            <a:endParaRPr>
              <a:solidFill>
                <a:srgbClr val="FFFFFF"/>
              </a:solidFill>
            </a:endParaRPr>
          </a:p>
        </p:txBody>
      </p:sp>
      <p:sp>
        <p:nvSpPr>
          <p:cNvPr id="2113" name="Google Shape;2113;p112"/>
          <p:cNvSpPr txBox="1">
            <a:spLocks noGrp="1"/>
          </p:cNvSpPr>
          <p:nvPr>
            <p:ph type="subTitle" idx="1"/>
          </p:nvPr>
        </p:nvSpPr>
        <p:spPr>
          <a:xfrm>
            <a:off x="0" y="675975"/>
            <a:ext cx="5780400" cy="75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goal of digital forensics is to present evidence that can be used </a:t>
            </a:r>
            <a:r>
              <a:rPr lang="en" b="1">
                <a:solidFill>
                  <a:srgbClr val="FFFFFF"/>
                </a:solidFill>
              </a:rPr>
              <a:t>in a court of law</a:t>
            </a:r>
            <a:r>
              <a:rPr lang="en">
                <a:solidFill>
                  <a:srgbClr val="FFFFFF"/>
                </a:solidFill>
              </a:rPr>
              <a:t>. </a:t>
            </a:r>
            <a:endParaRPr>
              <a:solidFill>
                <a:srgbClr val="FFFFFF"/>
              </a:solidFill>
            </a:endParaRPr>
          </a:p>
        </p:txBody>
      </p:sp>
      <p:sp>
        <p:nvSpPr>
          <p:cNvPr id="2114" name="Google Shape;2114;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15" name="Google Shape;2115;p112"/>
          <p:cNvSpPr txBox="1">
            <a:spLocks noGrp="1"/>
          </p:cNvSpPr>
          <p:nvPr>
            <p:ph type="body" idx="3"/>
          </p:nvPr>
        </p:nvSpPr>
        <p:spPr>
          <a:xfrm>
            <a:off x="175" y="1453725"/>
            <a:ext cx="4897500" cy="685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solidFill>
                  <a:srgbClr val="FFFFFF"/>
                </a:solidFill>
              </a:rPr>
              <a:t>A </a:t>
            </a:r>
            <a:r>
              <a:rPr lang="en" b="1">
                <a:solidFill>
                  <a:srgbClr val="FFFFFF"/>
                </a:solidFill>
              </a:rPr>
              <a:t>chain of custody</a:t>
            </a:r>
            <a:r>
              <a:rPr lang="en">
                <a:solidFill>
                  <a:srgbClr val="FFFFFF"/>
                </a:solidFill>
              </a:rPr>
              <a:t> is documentation of possession of evidence that proves integrity </a:t>
            </a:r>
            <a:br>
              <a:rPr lang="en">
                <a:solidFill>
                  <a:srgbClr val="FFFFFF"/>
                </a:solidFill>
              </a:rPr>
            </a:br>
            <a:r>
              <a:rPr lang="en">
                <a:solidFill>
                  <a:srgbClr val="FFFFFF"/>
                </a:solidFill>
              </a:rPr>
              <a:t>and accountability of the investigation by:</a:t>
            </a:r>
            <a:endParaRPr>
              <a:solidFill>
                <a:srgbClr val="FFFFFF"/>
              </a:solidFill>
            </a:endParaRPr>
          </a:p>
        </p:txBody>
      </p:sp>
      <p:cxnSp>
        <p:nvCxnSpPr>
          <p:cNvPr id="2116" name="Google Shape;2116;p112"/>
          <p:cNvCxnSpPr/>
          <p:nvPr/>
        </p:nvCxnSpPr>
        <p:spPr>
          <a:xfrm>
            <a:off x="274375" y="640080"/>
            <a:ext cx="5715600" cy="0"/>
          </a:xfrm>
          <a:prstGeom prst="straightConnector1">
            <a:avLst/>
          </a:prstGeom>
          <a:noFill/>
          <a:ln w="9525" cap="flat" cmpd="sng">
            <a:solidFill>
              <a:srgbClr val="FFFFFF"/>
            </a:solidFill>
            <a:prstDash val="solid"/>
            <a:round/>
            <a:headEnd type="none" w="med" len="med"/>
            <a:tailEnd type="none" w="med" len="med"/>
          </a:ln>
        </p:spPr>
      </p:cxnSp>
      <p:sp>
        <p:nvSpPr>
          <p:cNvPr id="2117" name="Google Shape;2117;p112"/>
          <p:cNvSpPr/>
          <p:nvPr/>
        </p:nvSpPr>
        <p:spPr>
          <a:xfrm>
            <a:off x="1045200" y="2420175"/>
            <a:ext cx="2904000" cy="5337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2"/>
          <p:cNvSpPr txBox="1">
            <a:spLocks noGrp="1"/>
          </p:cNvSpPr>
          <p:nvPr>
            <p:ph type="subTitle" idx="1"/>
          </p:nvPr>
        </p:nvSpPr>
        <p:spPr>
          <a:xfrm>
            <a:off x="175" y="2433875"/>
            <a:ext cx="3783600" cy="446400"/>
          </a:xfrm>
          <a:prstGeom prst="rect">
            <a:avLst/>
          </a:prstGeom>
          <a:noFill/>
          <a:ln>
            <a:noFill/>
          </a:ln>
        </p:spPr>
        <p:txBody>
          <a:bodyPr spcFirstLastPara="1" wrap="square" lIns="1234425" tIns="4570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Documenting every step of</a:t>
            </a:r>
            <a:br>
              <a:rPr lang="en" sz="1400" dirty="0">
                <a:latin typeface="Roboto"/>
                <a:ea typeface="Roboto"/>
                <a:cs typeface="Roboto"/>
                <a:sym typeface="Roboto"/>
              </a:rPr>
            </a:br>
            <a:r>
              <a:rPr lang="en" sz="1400" dirty="0">
                <a:latin typeface="Roboto"/>
                <a:ea typeface="Roboto"/>
                <a:cs typeface="Roboto"/>
                <a:sym typeface="Roboto"/>
              </a:rPr>
              <a:t>the investigation. </a:t>
            </a:r>
            <a:endParaRPr sz="1400" dirty="0">
              <a:latin typeface="Roboto"/>
              <a:ea typeface="Roboto"/>
              <a:cs typeface="Roboto"/>
              <a:sym typeface="Roboto"/>
            </a:endParaRPr>
          </a:p>
        </p:txBody>
      </p:sp>
      <p:pic>
        <p:nvPicPr>
          <p:cNvPr id="2119" name="Google Shape;2119;p112"/>
          <p:cNvPicPr preferRelativeResize="0"/>
          <p:nvPr/>
        </p:nvPicPr>
        <p:blipFill rotWithShape="1">
          <a:blip r:embed="rId4">
            <a:alphaModFix/>
          </a:blip>
          <a:srcRect t="1830" b="1830"/>
          <a:stretch/>
        </p:blipFill>
        <p:spPr>
          <a:xfrm>
            <a:off x="429943" y="2430138"/>
            <a:ext cx="521208" cy="396118"/>
          </a:xfrm>
          <a:prstGeom prst="rect">
            <a:avLst/>
          </a:prstGeom>
          <a:noFill/>
          <a:ln>
            <a:noFill/>
          </a:ln>
        </p:spPr>
      </p:pic>
      <p:sp>
        <p:nvSpPr>
          <p:cNvPr id="2120" name="Google Shape;2120;p112"/>
          <p:cNvSpPr/>
          <p:nvPr/>
        </p:nvSpPr>
        <p:spPr>
          <a:xfrm>
            <a:off x="1045200" y="3058950"/>
            <a:ext cx="2904000" cy="4464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2"/>
          <p:cNvSpPr txBox="1">
            <a:spLocks noGrp="1"/>
          </p:cNvSpPr>
          <p:nvPr>
            <p:ph type="subTitle" idx="2"/>
          </p:nvPr>
        </p:nvSpPr>
        <p:spPr>
          <a:xfrm>
            <a:off x="175" y="3072650"/>
            <a:ext cx="3838500" cy="446400"/>
          </a:xfrm>
          <a:prstGeom prst="rect">
            <a:avLst/>
          </a:prstGeom>
          <a:noFill/>
          <a:ln>
            <a:noFill/>
          </a:ln>
        </p:spPr>
        <p:txBody>
          <a:bodyPr spcFirstLastPara="1" wrap="square" lIns="1234425" tIns="0" rIns="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Showing uninterrupted control. </a:t>
            </a:r>
            <a:endParaRPr sz="1400" dirty="0">
              <a:latin typeface="Roboto"/>
              <a:ea typeface="Roboto"/>
              <a:cs typeface="Roboto"/>
              <a:sym typeface="Roboto"/>
            </a:endParaRPr>
          </a:p>
        </p:txBody>
      </p:sp>
      <p:pic>
        <p:nvPicPr>
          <p:cNvPr id="2122" name="Google Shape;2122;p112"/>
          <p:cNvPicPr preferRelativeResize="0"/>
          <p:nvPr/>
        </p:nvPicPr>
        <p:blipFill rotWithShape="1">
          <a:blip r:embed="rId4">
            <a:alphaModFix/>
          </a:blip>
          <a:srcRect t="1830" b="1830"/>
          <a:stretch/>
        </p:blipFill>
        <p:spPr>
          <a:xfrm>
            <a:off x="429943" y="3068913"/>
            <a:ext cx="521208" cy="396118"/>
          </a:xfrm>
          <a:prstGeom prst="rect">
            <a:avLst/>
          </a:prstGeom>
          <a:noFill/>
          <a:ln>
            <a:noFill/>
          </a:ln>
        </p:spPr>
      </p:pic>
      <p:sp>
        <p:nvSpPr>
          <p:cNvPr id="2123" name="Google Shape;2123;p112"/>
          <p:cNvSpPr/>
          <p:nvPr/>
        </p:nvSpPr>
        <p:spPr>
          <a:xfrm>
            <a:off x="1045200" y="3654625"/>
            <a:ext cx="2904000" cy="533700"/>
          </a:xfrm>
          <a:prstGeom prst="roundRect">
            <a:avLst>
              <a:gd name="adj" fmla="val 16667"/>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2"/>
          <p:cNvSpPr txBox="1">
            <a:spLocks noGrp="1"/>
          </p:cNvSpPr>
          <p:nvPr>
            <p:ph type="subTitle" idx="3"/>
          </p:nvPr>
        </p:nvSpPr>
        <p:spPr>
          <a:xfrm>
            <a:off x="175" y="3668325"/>
            <a:ext cx="3783600" cy="446400"/>
          </a:xfrm>
          <a:prstGeom prst="rect">
            <a:avLst/>
          </a:prstGeom>
          <a:noFill/>
          <a:ln>
            <a:noFill/>
          </a:ln>
        </p:spPr>
        <p:txBody>
          <a:bodyPr spcFirstLastPara="1" wrap="square" lIns="1234425" tIns="45700" rIns="0" bIns="0" anchor="ctr" anchorCtr="0">
            <a:noAutofit/>
          </a:bodyPr>
          <a:lstStyle/>
          <a:p>
            <a:pPr marL="0" lvl="0" indent="0" algn="l" rtl="0">
              <a:spcBef>
                <a:spcPts val="0"/>
              </a:spcBef>
              <a:spcAft>
                <a:spcPts val="0"/>
              </a:spcAft>
              <a:buNone/>
            </a:pPr>
            <a:r>
              <a:rPr lang="en">
                <a:latin typeface="Roboto"/>
                <a:ea typeface="Roboto"/>
                <a:cs typeface="Roboto"/>
                <a:sym typeface="Roboto"/>
              </a:rPr>
              <a:t>Ensuring evidence is not tampered with or contaminated.  </a:t>
            </a:r>
            <a:endParaRPr>
              <a:latin typeface="Roboto"/>
              <a:ea typeface="Roboto"/>
              <a:cs typeface="Roboto"/>
              <a:sym typeface="Roboto"/>
            </a:endParaRPr>
          </a:p>
        </p:txBody>
      </p:sp>
      <p:pic>
        <p:nvPicPr>
          <p:cNvPr id="2125" name="Google Shape;2125;p112"/>
          <p:cNvPicPr preferRelativeResize="0"/>
          <p:nvPr/>
        </p:nvPicPr>
        <p:blipFill rotWithShape="1">
          <a:blip r:embed="rId4">
            <a:alphaModFix/>
          </a:blip>
          <a:srcRect t="1830" b="1830"/>
          <a:stretch/>
        </p:blipFill>
        <p:spPr>
          <a:xfrm>
            <a:off x="429943" y="3664588"/>
            <a:ext cx="521208" cy="39611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3351</Words>
  <Application>Microsoft Office PowerPoint</Application>
  <PresentationFormat>On-screen Show (16:9)</PresentationFormat>
  <Paragraphs>507</Paragraphs>
  <Slides>65</Slides>
  <Notes>65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Roboto Medium</vt:lpstr>
      <vt:lpstr>Roboto Thin</vt:lpstr>
      <vt:lpstr>Roboto</vt:lpstr>
      <vt:lpstr>Roboto Light</vt:lpstr>
      <vt:lpstr>Inconsolata Regular</vt:lpstr>
      <vt:lpstr>Arial</vt:lpstr>
      <vt:lpstr>Roboto Mono</vt:lpstr>
      <vt:lpstr>Inconsolata</vt:lpstr>
      <vt:lpstr>Simple Light</vt:lpstr>
      <vt:lpstr>Simple Light</vt:lpstr>
      <vt:lpstr>Digital Forensics Day 1</vt:lpstr>
      <vt:lpstr>Class Objectives</vt:lpstr>
      <vt:lpstr>PowerPoint Presentation</vt:lpstr>
      <vt:lpstr>PowerPoint Presentation</vt:lpstr>
      <vt:lpstr>Introduction to  Digital Forensics</vt:lpstr>
      <vt:lpstr>PowerPoint Presentation</vt:lpstr>
      <vt:lpstr>PowerPoint Presentation</vt:lpstr>
      <vt:lpstr>Digital Forensics and Legal Requirements</vt:lpstr>
      <vt:lpstr>Digital Forensics and the Chain of Custody</vt:lpstr>
      <vt:lpstr>The Digital Forensic Process</vt:lpstr>
      <vt:lpstr>The Digital Forensic Process</vt:lpstr>
      <vt:lpstr>The Digital Forensic Process</vt:lpstr>
      <vt:lpstr>The Digital Forensic Process</vt:lpstr>
      <vt:lpstr>The Digital Forensic Process</vt:lpstr>
      <vt:lpstr>Evidence  Collection </vt:lpstr>
      <vt:lpstr>Creating Forensic Backups</vt:lpstr>
      <vt:lpstr>Creating Forensic Backups</vt:lpstr>
      <vt:lpstr>Creating Forensic Backups</vt:lpstr>
      <vt:lpstr>Forensic Disk Image Formats</vt:lpstr>
      <vt:lpstr>Working with Live Systems</vt:lpstr>
      <vt:lpstr>File Systems</vt:lpstr>
      <vt:lpstr>Overview of Storage Media</vt:lpstr>
      <vt:lpstr>PowerPoint Presentation</vt:lpstr>
      <vt:lpstr>Mechanical Hard Drives</vt:lpstr>
      <vt:lpstr>A Closer Review of Storage Media</vt:lpstr>
      <vt:lpstr>Firmware</vt:lpstr>
      <vt:lpstr>PowerPoint Presentation</vt:lpstr>
      <vt:lpstr>PowerPoint Presentation</vt:lpstr>
      <vt:lpstr>Working With Cloud-Based Evidence</vt:lpstr>
      <vt:lpstr>20 minutes</vt:lpstr>
      <vt:lpstr>PowerPoint Presentation</vt:lpstr>
      <vt:lpstr>Digital Forensics Types</vt:lpstr>
      <vt:lpstr>PowerPoint Presentation</vt:lpstr>
      <vt:lpstr>PowerPoint Presentation</vt:lpstr>
      <vt:lpstr>PowerPoint Presentation</vt:lpstr>
      <vt:lpstr>Network Forensics</vt:lpstr>
      <vt:lpstr>PowerPoint Presentation</vt:lpstr>
      <vt:lpstr>Email Forensics</vt:lpstr>
      <vt:lpstr>Email Forensics</vt:lpstr>
      <vt:lpstr>PowerPoint Presentation</vt:lpstr>
      <vt:lpstr>Mobile Device Forensics</vt:lpstr>
      <vt:lpstr>Methodology for  Conducting an Investigation</vt:lpstr>
      <vt:lpstr>PowerPoint Presentation</vt:lpstr>
      <vt:lpstr>Investigation Methodology</vt:lpstr>
      <vt:lpstr>Collecting Evidence</vt:lpstr>
      <vt:lpstr>Preserving Evidence</vt:lpstr>
      <vt:lpstr>Electronic Discovery and Analysis</vt:lpstr>
      <vt:lpstr>Presenting and Reporting</vt:lpstr>
      <vt:lpstr>2012 National Gallery Case</vt:lpstr>
      <vt:lpstr>PowerPoint Presentation</vt:lpstr>
      <vt:lpstr>The 2012 National Gallery Case</vt:lpstr>
      <vt:lpstr>15 Minutes</vt:lpstr>
      <vt:lpstr>PowerPoint Presentation</vt:lpstr>
      <vt:lpstr>Introduction to Autopsy</vt:lpstr>
      <vt:lpstr>PowerPoint Presentation</vt:lpstr>
      <vt:lpstr>Autopsy | Digital Forensics </vt:lpstr>
      <vt:lpstr>Autopsy</vt:lpstr>
      <vt:lpstr>The Autopsy Workflow</vt:lpstr>
      <vt:lpstr>Introduction to Autopsy</vt:lpstr>
      <vt:lpstr>PowerPoint Presentation</vt:lpstr>
      <vt:lpstr>Now we’ll pick back up at Step 5: Manual Analysis with Keyword Search</vt:lpstr>
      <vt:lpstr>Autopsy Continued</vt:lpstr>
      <vt:lpstr>Autopsy Review</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 Day 1</dc:title>
  <cp:lastModifiedBy>Dan Schmidt</cp:lastModifiedBy>
  <cp:revision>1</cp:revision>
  <dcterms:modified xsi:type="dcterms:W3CDTF">2021-05-10T23:24:04Z</dcterms:modified>
</cp:coreProperties>
</file>